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107" d="100"/>
          <a:sy n="107" d="100"/>
        </p:scale>
        <p:origin x="1656" y="180"/>
      </p:cViewPr>
      <p:guideLst>
        <p:guide pos="2160" orient="horz"/>
        <p:guide pos="288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presProps" Target="presProps.xml" /><Relationship Id="rId15" Type="http://schemas.openxmlformats.org/officeDocument/2006/relationships/tableStyles" Target="tableStyles.xml" /><Relationship Id="rId16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1905000" y="731519"/>
            <a:ext cx="6400800" cy="3474720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3324113" y="731519"/>
            <a:ext cx="4829287" cy="4894729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 bwMode="auto">
          <a:xfrm>
            <a:off x="1143000" y="731520"/>
            <a:ext cx="6400800" cy="347472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22437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1142999" y="731519"/>
            <a:ext cx="3346704" cy="347472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 bwMode="auto">
          <a:xfrm>
            <a:off x="4645152" y="731520"/>
            <a:ext cx="3346704" cy="347472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/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 bwMode="auto"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2">
        <a:schemeClr val="bg2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5105400"/>
            <a:ext cx="9144000" cy="1752599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0"/>
            <a:ext cx="9144000" cy="5105400"/>
          </a:xfrm>
          <a:prstGeom prst="rect">
            <a:avLst/>
          </a:prstGeom>
          <a:gradFill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3768304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320040" indent="-320040" algn="r" defTabSz="914400">
        <a:spcBef>
          <a:spcPts val="0"/>
        </a:spcBef>
        <a:buClr>
          <a:schemeClr val="accent6">
            <a:lumMod val="75000"/>
          </a:schemeClr>
        </a:buClr>
        <a:buSzPct val="128000"/>
        <a:buFont typeface="Georgia"/>
        <a:buChar char="*"/>
        <a:defRPr sz="4600" b="1" i="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latin typeface="+mj-lt"/>
          <a:ea typeface="+mj-ea"/>
          <a:cs typeface="+mj-cs"/>
        </a:defRPr>
      </a:lvl1pPr>
      <a:lvl2pPr>
        <a:defRPr>
          <a:solidFill>
            <a:schemeClr val="tx2"/>
          </a:solidFill>
        </a:defRPr>
      </a:lvl2pPr>
      <a:lvl3pPr>
        <a:defRPr>
          <a:solidFill>
            <a:schemeClr val="tx2"/>
          </a:solidFill>
        </a:defRPr>
      </a:lvl3pPr>
      <a:lvl4pPr>
        <a:defRPr>
          <a:solidFill>
            <a:schemeClr val="tx2"/>
          </a:solidFill>
        </a:defRPr>
      </a:lvl4pPr>
      <a:lvl5pPr>
        <a:defRPr>
          <a:solidFill>
            <a:schemeClr val="tx2"/>
          </a:solidFill>
        </a:defRPr>
      </a:lvl5pPr>
      <a:lvl6pPr>
        <a:defRPr>
          <a:solidFill>
            <a:schemeClr val="tx2"/>
          </a:solidFill>
        </a:defRPr>
      </a:lvl6pPr>
      <a:lvl7pPr>
        <a:defRPr>
          <a:solidFill>
            <a:schemeClr val="tx2"/>
          </a:solidFill>
        </a:defRPr>
      </a:lvl7pPr>
      <a:lvl8pPr>
        <a:defRPr>
          <a:solidFill>
            <a:schemeClr val="tx2"/>
          </a:solidFill>
        </a:defRPr>
      </a:lvl8pPr>
      <a:lvl9pPr>
        <a:defRPr>
          <a:solidFill>
            <a:schemeClr val="tx2"/>
          </a:solidFill>
        </a:defRPr>
      </a:lvl9pPr>
    </p:titleStyle>
    <p:bodyStyle>
      <a:lvl1pPr marL="22860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2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20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8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6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4.jpg"/><Relationship Id="rId7" Type="http://schemas.openxmlformats.org/officeDocument/2006/relationships/image" Target="../media/image5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40.emf"/><Relationship Id="rId4" Type="http://schemas.openxmlformats.org/officeDocument/2006/relationships/oleObject" Target="../embeddings/oleObject10.bin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7" Type="http://schemas.openxmlformats.org/officeDocument/2006/relationships/image" Target="../media/image43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44.jpg"/><Relationship Id="rId4" Type="http://schemas.openxmlformats.org/officeDocument/2006/relationships/image" Target="../media/image45.emf"/><Relationship Id="rId5" Type="http://schemas.openxmlformats.org/officeDocument/2006/relationships/oleObject" Target="../embeddings/oleObject11.bin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emf"/><Relationship Id="rId7" Type="http://schemas.openxmlformats.org/officeDocument/2006/relationships/oleObject" Target="../embeddings/oleObject2.bin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7" Type="http://schemas.openxmlformats.org/officeDocument/2006/relationships/image" Target="../media/image14.emf"/><Relationship Id="rId8" Type="http://schemas.openxmlformats.org/officeDocument/2006/relationships/oleObject" Target="../embeddings/oleObject3.bin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emf"/><Relationship Id="rId6" Type="http://schemas.openxmlformats.org/officeDocument/2006/relationships/oleObject" Target="../embeddings/oleObject4.bin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emf"/><Relationship Id="rId7" Type="http://schemas.openxmlformats.org/officeDocument/2006/relationships/oleObject" Target="../embeddings/oleObject5.bin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26.emf"/><Relationship Id="rId8" Type="http://schemas.openxmlformats.org/officeDocument/2006/relationships/oleObject" Target="../embeddings/oleObject6.bin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image" Target="../media/image30.emf"/><Relationship Id="rId7" Type="http://schemas.openxmlformats.org/officeDocument/2006/relationships/oleObject" Target="../embeddings/oleObject7.bin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7" Type="http://schemas.openxmlformats.org/officeDocument/2006/relationships/image" Target="../media/image35.emf"/><Relationship Id="rId8" Type="http://schemas.openxmlformats.org/officeDocument/2006/relationships/oleObject" Target="../embeddings/oleObject8.bin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6" Type="http://schemas.openxmlformats.org/officeDocument/2006/relationships/image" Target="../media/image39.emf"/><Relationship Id="rId7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72537" y="-69278"/>
            <a:ext cx="8892480" cy="1124743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tx1"/>
                </a:solidFill>
                <a:latin typeface="Times New Roman"/>
                <a:cs typeface="Times New Roman"/>
              </a:rPr>
              <a:t>    </a:t>
            </a:r>
            <a:r>
              <a:rPr lang="ru-RU" sz="3200" b="1">
                <a:solidFill>
                  <a:schemeClr val="tx1"/>
                </a:solidFill>
                <a:latin typeface="Times New Roman"/>
                <a:cs typeface="Times New Roman"/>
              </a:rPr>
              <a:t>Участие в конкурсе 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>
                <a:solidFill>
                  <a:schemeClr val="tx1"/>
                </a:solidFill>
                <a:latin typeface="Times New Roman"/>
                <a:cs typeface="Times New Roman"/>
              </a:rPr>
              <a:t>«Лучший детский сад 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>
                <a:solidFill>
                  <a:schemeClr val="tx1"/>
                </a:solidFill>
                <a:latin typeface="Times New Roman"/>
                <a:cs typeface="Times New Roman"/>
              </a:rPr>
              <a:t>   по реализации приоритетного направления»</a:t>
            </a:r>
            <a:endParaRPr/>
          </a:p>
          <a:p>
            <a:pPr>
              <a:defRPr/>
            </a:pPr>
            <a:endParaRPr lang="ru-RU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ru-RU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663176" y="1628800"/>
            <a:ext cx="3746103" cy="510346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07504" y="5157192"/>
          <a:ext cx="1080414" cy="1417030"/>
        </p:xfrm>
        <a:graphic>
          <a:graphicData uri="http://schemas.openxmlformats.org/presentationml/2006/ole">
            <p:oleObj name="oleObj" r:id="rId5" imgW="3578860" imgH="4683125" progId="AcroExch.Document.DC">
              <p:embed/>
              <p:pic>
                <p:nvPicPr>
                  <p:cNvPr id="2051" name=""/>
                  <p:cNvPicPr/>
                  <p:nvPr/>
                </p:nvPicPr>
                <p:blipFill>
                  <a:blip r:embed="rId4"/>
                  <a:stretch/>
                </p:blipFill>
                <p:spPr bwMode="auto">
                  <a:xfrm>
                    <a:off x="107504" y="5157192"/>
                    <a:ext cx="1080414" cy="1417030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  <p:pic>
        <p:nvPicPr>
          <p:cNvPr id="8" name="Picture 4" descr="C:\Users\Пользователь\Desktop\рабочий стол 2\Патриотическое воспитание\Центры с презентацией\IMG_7708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 rot="5400000">
            <a:off x="61505" y="2666723"/>
            <a:ext cx="2603709" cy="1952782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/>
          <a:srcRect l="34702" t="4396" r="35009" b="18233"/>
          <a:stretch/>
        </p:blipFill>
        <p:spPr bwMode="auto">
          <a:xfrm>
            <a:off x="6876256" y="2226095"/>
            <a:ext cx="1998803" cy="2718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116632"/>
            <a:ext cx="806450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defRPr/>
            </a:pPr>
            <a:r>
              <a:rPr lang="ru-RU" b="1">
                <a:latin typeface="Times New Roman"/>
                <a:cs typeface="Times New Roman"/>
              </a:rPr>
              <a:t>Подготовительная к школе группа </a:t>
            </a:r>
            <a:endParaRPr/>
          </a:p>
          <a:p>
            <a:pPr algn="ctr">
              <a:defRPr/>
            </a:pPr>
            <a:r>
              <a:rPr lang="ru-RU" b="1">
                <a:latin typeface="Times New Roman"/>
                <a:cs typeface="Times New Roman"/>
              </a:rPr>
              <a:t>компенсирующей направленности  № 7</a:t>
            </a:r>
            <a:endParaRPr/>
          </a:p>
          <a:p>
            <a:pPr algn="ctr">
              <a:defRPr/>
            </a:pPr>
            <a:r>
              <a:rPr lang="ru-RU" sz="2400" b="1">
                <a:latin typeface="Times New Roman"/>
                <a:cs typeface="Times New Roman"/>
              </a:rPr>
              <a:t>«Наша Родина - Россия»</a:t>
            </a:r>
            <a:endParaRPr/>
          </a:p>
          <a:p>
            <a:pPr>
              <a:defRPr/>
            </a:pPr>
            <a:endParaRPr lang="ru-RU" sz="2400"/>
          </a:p>
          <a:p>
            <a:pPr algn="ctr">
              <a:defRPr/>
            </a:pPr>
            <a:endParaRPr lang="ru-RU" b="1">
              <a:latin typeface="Times New Roman"/>
              <a:cs typeface="Times New Roman"/>
            </a:endParaRPr>
          </a:p>
          <a:p>
            <a:pPr>
              <a:defRPr/>
            </a:pPr>
            <a:endParaRPr lang="ru-RU" sz="2800"/>
          </a:p>
        </p:txBody>
      </p:sp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51520" y="5085184"/>
          <a:ext cx="949499" cy="1245129"/>
        </p:xfrm>
        <a:graphic>
          <a:graphicData uri="http://schemas.openxmlformats.org/presentationml/2006/ole">
            <p:oleObj name="oleObj" r:id="rId4" imgW="3578860" imgH="4683125" progId="AcroExch.Document.DC">
              <p:embed/>
              <p:pic>
                <p:nvPicPr>
                  <p:cNvPr id="13323" name=""/>
                  <p:cNvPicPr/>
                  <p:nvPr/>
                </p:nvPicPr>
                <p:blipFill>
                  <a:blip r:embed="rId3"/>
                  <a:stretch/>
                </p:blipFill>
                <p:spPr bwMode="auto">
                  <a:xfrm>
                    <a:off x="251520" y="5085184"/>
                    <a:ext cx="949499" cy="1245129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  <p:pic>
        <p:nvPicPr>
          <p:cNvPr id="6" name="Picture 8" descr="C:\Users\Анна Владимировна\Desktop\20230125_155154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3203848" y="2513432"/>
            <a:ext cx="2880320" cy="3368009"/>
          </a:xfrm>
          <a:prstGeom prst="rect">
            <a:avLst/>
          </a:prstGeom>
          <a:noFill/>
        </p:spPr>
      </p:pic>
      <p:pic>
        <p:nvPicPr>
          <p:cNvPr id="24584" name="Picture 8" descr="C:\Users\Анна Владимировна\Desktop\20221215_144546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6228184" y="1366489"/>
            <a:ext cx="2601281" cy="3358655"/>
          </a:xfrm>
          <a:prstGeom prst="rect">
            <a:avLst/>
          </a:prstGeom>
          <a:noFill/>
        </p:spPr>
      </p:pic>
      <p:pic>
        <p:nvPicPr>
          <p:cNvPr id="24586" name="Picture 10" descr="C:\Users\Анна Владимировна\Desktop\20230220_132653.jpg"/>
          <p:cNvPicPr>
            <a:picLocks noChangeAspect="1" noChangeArrowheads="1"/>
          </p:cNvPicPr>
          <p:nvPr/>
        </p:nvPicPr>
        <p:blipFill>
          <a:blip r:embed="rId7"/>
          <a:srcRect l="0" t="30088" r="0" b="0"/>
          <a:stretch/>
        </p:blipFill>
        <p:spPr bwMode="auto">
          <a:xfrm>
            <a:off x="394546" y="1438497"/>
            <a:ext cx="2766323" cy="336800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116632"/>
            <a:ext cx="806450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Карта России</a:t>
            </a:r>
            <a:endParaRPr/>
          </a:p>
          <a:p>
            <a:pPr algn="ctr">
              <a:defRPr/>
            </a:pPr>
            <a:endParaRPr lang="ru-RU" sz="2800" b="1">
              <a:latin typeface="Times New Roman"/>
              <a:cs typeface="Times New Roman"/>
            </a:endParaRPr>
          </a:p>
          <a:p>
            <a:pPr>
              <a:defRPr/>
            </a:pPr>
            <a:endParaRPr lang="ru-RU" sz="28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2750" t="9051" r="1176" b="8001"/>
          <a:stretch/>
        </p:blipFill>
        <p:spPr bwMode="auto">
          <a:xfrm>
            <a:off x="395536" y="572987"/>
            <a:ext cx="8352928" cy="5408864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79512" y="5312072"/>
          <a:ext cx="1021506" cy="1339557"/>
        </p:xfrm>
        <a:graphic>
          <a:graphicData uri="http://schemas.openxmlformats.org/presentationml/2006/ole">
            <p:oleObj name="oleObj" r:id="rId5" imgW="3578860" imgH="4683125" progId="AcroExch.Document.DC">
              <p:embed/>
              <p:pic>
                <p:nvPicPr>
                  <p:cNvPr id="24587" name=""/>
                  <p:cNvPicPr/>
                  <p:nvPr/>
                </p:nvPicPr>
                <p:blipFill>
                  <a:blip r:embed="rId4"/>
                  <a:stretch/>
                </p:blipFill>
                <p:spPr bwMode="auto">
                  <a:xfrm>
                    <a:off x="179512" y="5312072"/>
                    <a:ext cx="1021506" cy="1339557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61381" y="14448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251520" y="116632"/>
            <a:ext cx="864096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Times New Roman"/>
                <a:cs typeface="Times New Roman"/>
              </a:rPr>
              <a:t>Старшая общеразвивающая группа  № 10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Times New Roman"/>
                <a:cs typeface="Times New Roman"/>
              </a:rPr>
              <a:t>«Челябинск театральный»                 </a:t>
            </a:r>
            <a:endParaRPr/>
          </a:p>
          <a:p>
            <a:pPr algn="ctr">
              <a:defRPr/>
            </a:pPr>
            <a:endParaRPr lang="ru-RU" b="1"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0" t="17451" r="0" b="12200"/>
          <a:stretch/>
        </p:blipFill>
        <p:spPr bwMode="auto">
          <a:xfrm>
            <a:off x="1649763" y="3844266"/>
            <a:ext cx="6783087" cy="28565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l="12988" t="0" r="0" b="0"/>
          <a:stretch/>
        </p:blipFill>
        <p:spPr bwMode="auto">
          <a:xfrm>
            <a:off x="539551" y="885881"/>
            <a:ext cx="3735773" cy="29583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563355" y="911604"/>
            <a:ext cx="3872149" cy="2904112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367880" y="4869159"/>
          <a:ext cx="1165523" cy="1528413"/>
        </p:xfrm>
        <a:graphic>
          <a:graphicData uri="http://schemas.openxmlformats.org/presentationml/2006/ole">
            <p:oleObj name="oleObj" r:id="rId7" imgW="3578860" imgH="4683125" progId="AcroExch.Document.DC">
              <p:embed/>
              <p:pic>
                <p:nvPicPr>
                  <p:cNvPr id="13315" name=""/>
                  <p:cNvPicPr/>
                  <p:nvPr/>
                </p:nvPicPr>
                <p:blipFill>
                  <a:blip r:embed="rId6"/>
                  <a:stretch/>
                </p:blipFill>
                <p:spPr bwMode="auto">
                  <a:xfrm>
                    <a:off x="367880" y="4869159"/>
                    <a:ext cx="1165523" cy="1528413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116632"/>
            <a:ext cx="806450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Times New Roman"/>
                <a:cs typeface="Times New Roman"/>
              </a:rPr>
              <a:t>Средняя общеразвивающая группа  № 8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>
                <a:latin typeface="Times New Roman"/>
                <a:cs typeface="Times New Roman"/>
              </a:rPr>
              <a:t>«Челябинск спортивный»                 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latin typeface="Times New Roman"/>
              <a:cs typeface="Times New Roman"/>
            </a:endParaRPr>
          </a:p>
          <a:p>
            <a:pPr>
              <a:defRPr/>
            </a:pPr>
            <a:endParaRPr lang="ru-RU" sz="280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 l="3538" t="17450" r="2750" b="18501"/>
          <a:stretch/>
        </p:blipFill>
        <p:spPr bwMode="auto">
          <a:xfrm>
            <a:off x="373800" y="843188"/>
            <a:ext cx="4868198" cy="24954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 l="0" t="2750" r="0" b="6950"/>
          <a:stretch/>
        </p:blipFill>
        <p:spPr bwMode="auto">
          <a:xfrm>
            <a:off x="4296556" y="3610731"/>
            <a:ext cx="4325026" cy="28331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74012" y="3635537"/>
            <a:ext cx="3359895" cy="25199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370356" y="1041619"/>
            <a:ext cx="3211817" cy="2158957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79512" y="5294791"/>
          <a:ext cx="1055229" cy="1384449"/>
        </p:xfrm>
        <a:graphic>
          <a:graphicData uri="http://schemas.openxmlformats.org/presentationml/2006/ole">
            <p:oleObj name="oleObj" r:id="rId8" imgW="3578860" imgH="4683125" progId="AcroExch.Document.DC">
              <p:embed/>
              <p:pic>
                <p:nvPicPr>
                  <p:cNvPr id="13316" name=""/>
                  <p:cNvPicPr/>
                  <p:nvPr/>
                </p:nvPicPr>
                <p:blipFill>
                  <a:blip r:embed="rId7"/>
                  <a:stretch/>
                </p:blipFill>
                <p:spPr bwMode="auto">
                  <a:xfrm>
                    <a:off x="179512" y="5294791"/>
                    <a:ext cx="1055229" cy="1384449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260648"/>
            <a:ext cx="8064500" cy="621952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Times New Roman"/>
                <a:cs typeface="Times New Roman"/>
              </a:rPr>
              <a:t>Старшая общеразвивающая группа  № 6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Times New Roman"/>
                <a:cs typeface="Times New Roman"/>
              </a:rPr>
              <a:t>«Природа южного Урала»</a:t>
            </a:r>
            <a:endParaRPr/>
          </a:p>
          <a:p>
            <a:pPr>
              <a:defRPr/>
            </a:pPr>
            <a:endParaRPr lang="ru-RU" sz="28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422125" y="1196752"/>
            <a:ext cx="3639601" cy="37444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0800000">
            <a:off x="4355976" y="1196752"/>
            <a:ext cx="4392488" cy="3817010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51520" y="5061652"/>
          <a:ext cx="1056818" cy="1385863"/>
        </p:xfrm>
        <a:graphic>
          <a:graphicData uri="http://schemas.openxmlformats.org/presentationml/2006/ole">
            <p:oleObj name="oleObj" r:id="rId6" imgW="3578860" imgH="4683125" progId="AcroExch.Document.DC">
              <p:embed/>
              <p:pic>
                <p:nvPicPr>
                  <p:cNvPr id="13317" name=""/>
                  <p:cNvPicPr/>
                  <p:nvPr/>
                </p:nvPicPr>
                <p:blipFill>
                  <a:blip r:embed="rId5"/>
                  <a:stretch/>
                </p:blipFill>
                <p:spPr bwMode="auto">
                  <a:xfrm>
                    <a:off x="251520" y="5061652"/>
                    <a:ext cx="1056818" cy="1385863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323528" y="188640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116632"/>
            <a:ext cx="806450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Times New Roman"/>
                <a:cs typeface="Times New Roman"/>
              </a:rPr>
              <a:t>Подготовительная к школе общеразвивающая группа  № 11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>
                <a:latin typeface="Times New Roman"/>
                <a:cs typeface="Times New Roman"/>
              </a:rPr>
              <a:t>«Урал мастеровой»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latin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0" t="0" r="0" b="37400"/>
          <a:stretch/>
        </p:blipFill>
        <p:spPr bwMode="auto">
          <a:xfrm rot="10800000">
            <a:off x="3563888" y="3573016"/>
            <a:ext cx="5252009" cy="24658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5400000">
            <a:off x="-93031" y="1713514"/>
            <a:ext cx="3908806" cy="2926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645521" y="908720"/>
            <a:ext cx="3667510" cy="2745539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51520" y="4810376"/>
          <a:ext cx="1152128" cy="1510849"/>
        </p:xfrm>
        <a:graphic>
          <a:graphicData uri="http://schemas.openxmlformats.org/presentationml/2006/ole">
            <p:oleObj name="oleObj" r:id="rId7" imgW="3578860" imgH="4683125" progId="AcroExch.Document.DC">
              <p:embed/>
              <p:pic>
                <p:nvPicPr>
                  <p:cNvPr id="13318" name=""/>
                  <p:cNvPicPr/>
                  <p:nvPr/>
                </p:nvPicPr>
                <p:blipFill>
                  <a:blip r:embed="rId6"/>
                  <a:stretch/>
                </p:blipFill>
                <p:spPr bwMode="auto">
                  <a:xfrm>
                    <a:off x="251520" y="4810376"/>
                    <a:ext cx="1152128" cy="1510849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331997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-7334" y="331997"/>
            <a:ext cx="8899814" cy="614817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defRPr/>
            </a:pPr>
            <a:r>
              <a:rPr lang="ru-RU" b="1">
                <a:latin typeface="Times New Roman"/>
                <a:cs typeface="Times New Roman"/>
              </a:rPr>
              <a:t>Вторая младшая общеразвивающая группа  № 12 </a:t>
            </a:r>
            <a:endParaRPr/>
          </a:p>
          <a:p>
            <a:pPr algn="ctr">
              <a:defRPr/>
            </a:pPr>
            <a:r>
              <a:rPr lang="ru-RU" b="1">
                <a:latin typeface="Times New Roman"/>
                <a:cs typeface="Times New Roman"/>
              </a:rPr>
              <a:t>«Улицы города Челябинска»</a:t>
            </a:r>
            <a:endParaRPr lang="en-US" b="1">
              <a:latin typeface="Times New Roman"/>
              <a:cs typeface="Times New Roman"/>
            </a:endParaRPr>
          </a:p>
          <a:p>
            <a:pPr algn="ctr">
              <a:defRPr/>
            </a:pPr>
            <a:endParaRPr lang="ru-RU" sz="2800" b="1">
              <a:latin typeface="Times New Roman"/>
              <a:cs typeface="Times New Roman"/>
            </a:endParaRPr>
          </a:p>
          <a:p>
            <a:pPr>
              <a:defRPr/>
            </a:pPr>
            <a:endParaRPr lang="ru-RU" sz="28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396405" y="4159588"/>
            <a:ext cx="2383507" cy="17896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l="0" t="29146" r="0" b="32964"/>
          <a:stretch/>
        </p:blipFill>
        <p:spPr bwMode="auto">
          <a:xfrm>
            <a:off x="3944914" y="4437112"/>
            <a:ext cx="4782563" cy="1584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944914" y="1244695"/>
            <a:ext cx="4659534" cy="29737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rcRect l="6856" t="8292" r="8584" b="0"/>
          <a:stretch/>
        </p:blipFill>
        <p:spPr bwMode="auto">
          <a:xfrm>
            <a:off x="392185" y="1224552"/>
            <a:ext cx="2008441" cy="2900963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06398" y="5198028"/>
          <a:ext cx="1098355" cy="1440333"/>
        </p:xfrm>
        <a:graphic>
          <a:graphicData uri="http://schemas.openxmlformats.org/presentationml/2006/ole">
            <p:oleObj name="oleObj" r:id="rId8" imgW="3578860" imgH="4683125" progId="AcroExch.Document.DC">
              <p:embed/>
              <p:pic>
                <p:nvPicPr>
                  <p:cNvPr id="13319" name=""/>
                  <p:cNvPicPr/>
                  <p:nvPr/>
                </p:nvPicPr>
                <p:blipFill>
                  <a:blip r:embed="rId7"/>
                  <a:stretch/>
                </p:blipFill>
                <p:spPr bwMode="auto">
                  <a:xfrm>
                    <a:off x="206398" y="5198028"/>
                    <a:ext cx="1098355" cy="1440333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116632"/>
            <a:ext cx="806450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Times New Roman"/>
                <a:cs typeface="Times New Roman"/>
              </a:rPr>
              <a:t>Подготовительная к школе группа 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Times New Roman"/>
                <a:cs typeface="Times New Roman"/>
              </a:rPr>
              <a:t>компенсирующей направленности  № 1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>
                <a:latin typeface="Times New Roman"/>
                <a:cs typeface="Times New Roman"/>
              </a:rPr>
              <a:t>«Челябинск - промышленный»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latin typeface="Times New Roman"/>
              <a:cs typeface="Times New Roman"/>
            </a:endParaRPr>
          </a:p>
          <a:p>
            <a:pPr>
              <a:defRPr/>
            </a:pPr>
            <a:endParaRPr lang="ru-RU" sz="28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0" t="2750" r="0" b="17450"/>
          <a:stretch/>
        </p:blipFill>
        <p:spPr bwMode="auto">
          <a:xfrm>
            <a:off x="1907704" y="3658450"/>
            <a:ext cx="4752528" cy="24052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l="0" t="12201" r="0" b="18501"/>
          <a:stretch/>
        </p:blipFill>
        <p:spPr bwMode="auto">
          <a:xfrm>
            <a:off x="4464336" y="1218827"/>
            <a:ext cx="4282408" cy="24429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24186" y="1222201"/>
            <a:ext cx="3851920" cy="2436249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323528" y="4861058"/>
          <a:ext cx="1075760" cy="1410703"/>
        </p:xfrm>
        <a:graphic>
          <a:graphicData uri="http://schemas.openxmlformats.org/presentationml/2006/ole">
            <p:oleObj name="oleObj" r:id="rId7" imgW="3578860" imgH="4683125" progId="AcroExch.Document.DC">
              <p:embed/>
              <p:pic>
                <p:nvPicPr>
                  <p:cNvPr id="13320" name=""/>
                  <p:cNvPicPr/>
                  <p:nvPr/>
                </p:nvPicPr>
                <p:blipFill>
                  <a:blip r:embed="rId6"/>
                  <a:stretch/>
                </p:blipFill>
                <p:spPr bwMode="auto">
                  <a:xfrm>
                    <a:off x="323528" y="4861058"/>
                    <a:ext cx="1075760" cy="1410703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6064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260648"/>
            <a:ext cx="8064500" cy="621952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defRPr/>
            </a:pPr>
            <a:r>
              <a:rPr lang="ru-RU" b="1">
                <a:latin typeface="Times New Roman"/>
                <a:cs typeface="Times New Roman"/>
              </a:rPr>
              <a:t>Подготовительная к школе группа компенсирующей направленности  № 2</a:t>
            </a:r>
            <a:endParaRPr/>
          </a:p>
          <a:p>
            <a:pPr algn="ctr">
              <a:defRPr/>
            </a:pPr>
            <a:r>
              <a:rPr lang="ru-RU" sz="2400" b="1">
                <a:latin typeface="Times New Roman"/>
                <a:cs typeface="Times New Roman"/>
              </a:rPr>
              <a:t>«Курчатовский район самый молодой в городе»</a:t>
            </a:r>
            <a:endParaRPr/>
          </a:p>
          <a:p>
            <a:pPr>
              <a:defRPr/>
            </a:pPr>
            <a:endParaRPr lang="ru-RU" sz="2400"/>
          </a:p>
          <a:p>
            <a:pPr algn="ctr">
              <a:defRPr/>
            </a:pPr>
            <a:endParaRPr lang="ru-RU" b="1">
              <a:latin typeface="Times New Roman"/>
              <a:cs typeface="Times New Roman"/>
            </a:endParaRPr>
          </a:p>
          <a:p>
            <a:pPr>
              <a:defRPr/>
            </a:pPr>
            <a:endParaRPr lang="ru-RU" sz="28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>
            <a:off x="5372186" y="2722403"/>
            <a:ext cx="4657109" cy="21469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14233" y="4866592"/>
            <a:ext cx="1962918" cy="15933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322480" y="4528560"/>
            <a:ext cx="3327925" cy="15746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rcRect l="0" t="14954" r="0" b="7069"/>
          <a:stretch/>
        </p:blipFill>
        <p:spPr bwMode="auto">
          <a:xfrm>
            <a:off x="591544" y="1499595"/>
            <a:ext cx="5514361" cy="2980441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24581" y="5025690"/>
          <a:ext cx="1098355" cy="1440333"/>
        </p:xfrm>
        <a:graphic>
          <a:graphicData uri="http://schemas.openxmlformats.org/presentationml/2006/ole">
            <p:oleObj name="oleObj" r:id="rId8" imgW="3578860" imgH="4683125" progId="AcroExch.Document.DC">
              <p:embed/>
              <p:pic>
                <p:nvPicPr>
                  <p:cNvPr id="13321" name=""/>
                  <p:cNvPicPr/>
                  <p:nvPr/>
                </p:nvPicPr>
                <p:blipFill>
                  <a:blip r:embed="rId7"/>
                  <a:stretch/>
                </p:blipFill>
                <p:spPr bwMode="auto">
                  <a:xfrm>
                    <a:off x="224581" y="5025690"/>
                    <a:ext cx="1098355" cy="1440333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22537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116632"/>
            <a:ext cx="806450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defRPr/>
            </a:pPr>
            <a:r>
              <a:rPr lang="ru-RU" b="1">
                <a:latin typeface="Times New Roman"/>
                <a:cs typeface="Times New Roman"/>
              </a:rPr>
              <a:t>Старшая  группа компенсирующей направленности  № 3</a:t>
            </a:r>
            <a:endParaRPr/>
          </a:p>
          <a:p>
            <a:pPr algn="ctr">
              <a:defRPr/>
            </a:pPr>
            <a:r>
              <a:rPr lang="ru-RU" b="1">
                <a:latin typeface="Times New Roman"/>
                <a:cs typeface="Times New Roman"/>
              </a:rPr>
              <a:t>«Детские писатели Южного Урала»</a:t>
            </a:r>
            <a:endParaRPr/>
          </a:p>
          <a:p>
            <a:pPr>
              <a:defRPr/>
            </a:pPr>
            <a:endParaRPr lang="ru-RU" sz="28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1563" t="3071" r="31942" b="-3070"/>
          <a:stretch/>
        </p:blipFill>
        <p:spPr bwMode="auto">
          <a:xfrm rot="5400000">
            <a:off x="779947" y="861084"/>
            <a:ext cx="2808310" cy="36236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139952" y="1268761"/>
            <a:ext cx="4464496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403648" y="4221088"/>
            <a:ext cx="3312368" cy="1769995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71881" y="4847011"/>
          <a:ext cx="1021507" cy="1339558"/>
        </p:xfrm>
        <a:graphic>
          <a:graphicData uri="http://schemas.openxmlformats.org/presentationml/2006/ole">
            <p:oleObj name="oleObj" r:id="rId7" imgW="3578860" imgH="4683125" progId="AcroExch.Document.DC">
              <p:embed/>
              <p:pic>
                <p:nvPicPr>
                  <p:cNvPr id="13322" name=""/>
                  <p:cNvPicPr/>
                  <p:nvPr/>
                </p:nvPicPr>
                <p:blipFill>
                  <a:blip r:embed="rId6"/>
                  <a:stretch/>
                </p:blipFill>
                <p:spPr bwMode="auto">
                  <a:xfrm>
                    <a:off x="271881" y="4847011"/>
                    <a:ext cx="1021507" cy="1339558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Arial"/>
        <a:cs typeface="Arial"/>
      </a:majorFont>
      <a:minorFont>
        <a:latin typeface="Trebuchet MS"/>
        <a:ea typeface="Arial"/>
        <a:cs typeface="Arial"/>
      </a:minorFont>
    </a:fontScheme>
    <a:fmtScheme name="Воздушный поток">
      <a:fillStyleLst>
        <a:solidFill>
          <a:schemeClr val="phClr"/>
        </a:solidFill>
        <a:gradFill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/>
        </a:gradFill>
        <a:gradFill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0</TotalTime>
  <Words>0</Words>
  <Application>r7-office/2024.3.2.622</Application>
  <DocSecurity>0</DocSecurity>
  <PresentationFormat>Экран (4:3)</PresentationFormat>
  <Paragraphs>0</Paragraphs>
  <Slides>11</Slides>
  <Notes>11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Видео-консультация  в области «Познания»</dc:title>
  <dc:subject/>
  <dc:creator> </dc:creator>
  <cp:keywords/>
  <dc:description/>
  <dc:identifier/>
  <dc:language/>
  <cp:lastModifiedBy>Аноним</cp:lastModifiedBy>
  <cp:revision>212</cp:revision>
  <dcterms:created xsi:type="dcterms:W3CDTF">2011-12-12T10:48:40Z</dcterms:created>
  <dcterms:modified xsi:type="dcterms:W3CDTF">2024-12-03T16:04:07Z</dcterms:modified>
  <cp:category/>
  <cp:contentStatus/>
  <cp:version/>
</cp:coreProperties>
</file>