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91" d="100"/>
          <a:sy n="91" d="100"/>
        </p:scale>
        <p:origin x="1138" y="77"/>
      </p:cViewPr>
      <p:guideLst>
        <p:guide pos="2160" orient="horz"/>
        <p:guide pos="288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presProps" Target="presProps.xml" /><Relationship Id="rId31" Type="http://schemas.openxmlformats.org/officeDocument/2006/relationships/tableStyles" Target="tableStyles.xml" /><Relationship Id="rId32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1905000" y="731519"/>
            <a:ext cx="6400800" cy="3474720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3324113" y="731519"/>
            <a:ext cx="4829287" cy="4894729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 bwMode="auto">
          <a:xfrm>
            <a:off x="1143000" y="731520"/>
            <a:ext cx="6400800" cy="347472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22437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1142999" y="731519"/>
            <a:ext cx="3346704" cy="347472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 bwMode="auto">
          <a:xfrm>
            <a:off x="4645152" y="731520"/>
            <a:ext cx="3346704" cy="347472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/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 bwMode="auto"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2">
        <a:schemeClr val="bg2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5105400"/>
            <a:ext cx="9144000" cy="1752599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0" y="0"/>
            <a:ext cx="9144000" cy="5105400"/>
          </a:xfrm>
          <a:prstGeom prst="rect">
            <a:avLst/>
          </a:prstGeom>
          <a:gradFill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0" y="3768304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BB65349-AB20-4348-9AA0-2B660F58E219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FD9ACB52-486E-4BE6-8A90-39A3E3D61BD2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320040" indent="-320040" algn="r" defTabSz="914400">
        <a:spcBef>
          <a:spcPts val="0"/>
        </a:spcBef>
        <a:buClr>
          <a:schemeClr val="accent6">
            <a:lumMod val="75000"/>
          </a:schemeClr>
        </a:buClr>
        <a:buSzPct val="128000"/>
        <a:buFont typeface="Georgia"/>
        <a:buChar char="*"/>
        <a:defRPr sz="4600" b="1" i="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latin typeface="+mj-lt"/>
          <a:ea typeface="+mj-ea"/>
          <a:cs typeface="+mj-cs"/>
        </a:defRPr>
      </a:lvl1pPr>
      <a:lvl2pPr>
        <a:defRPr>
          <a:solidFill>
            <a:schemeClr val="tx2"/>
          </a:solidFill>
        </a:defRPr>
      </a:lvl2pPr>
      <a:lvl3pPr>
        <a:defRPr>
          <a:solidFill>
            <a:schemeClr val="tx2"/>
          </a:solidFill>
        </a:defRPr>
      </a:lvl3pPr>
      <a:lvl4pPr>
        <a:defRPr>
          <a:solidFill>
            <a:schemeClr val="tx2"/>
          </a:solidFill>
        </a:defRPr>
      </a:lvl4pPr>
      <a:lvl5pPr>
        <a:defRPr>
          <a:solidFill>
            <a:schemeClr val="tx2"/>
          </a:solidFill>
        </a:defRPr>
      </a:lvl5pPr>
      <a:lvl6pPr>
        <a:defRPr>
          <a:solidFill>
            <a:schemeClr val="tx2"/>
          </a:solidFill>
        </a:defRPr>
      </a:lvl6pPr>
      <a:lvl7pPr>
        <a:defRPr>
          <a:solidFill>
            <a:schemeClr val="tx2"/>
          </a:solidFill>
        </a:defRPr>
      </a:lvl7pPr>
      <a:lvl8pPr>
        <a:defRPr>
          <a:solidFill>
            <a:schemeClr val="tx2"/>
          </a:solidFill>
        </a:defRPr>
      </a:lvl8pPr>
      <a:lvl9pPr>
        <a:defRPr>
          <a:solidFill>
            <a:schemeClr val="tx2"/>
          </a:solidFill>
        </a:defRPr>
      </a:lvl9pPr>
    </p:titleStyle>
    <p:bodyStyle>
      <a:lvl1pPr marL="22860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2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20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8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6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>
        <a:spcBef>
          <a:spcPts val="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9.emf"/><Relationship Id="rId7" Type="http://schemas.openxmlformats.org/officeDocument/2006/relationships/oleObject" Target="../embeddings/oleObject9.bin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jpg"/><Relationship Id="rId7" Type="http://schemas.openxmlformats.org/officeDocument/2006/relationships/image" Target="../media/image34.emf"/><Relationship Id="rId8" Type="http://schemas.openxmlformats.org/officeDocument/2006/relationships/oleObject" Target="../embeddings/oleObject10.bin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38.emf"/><Relationship Id="rId7" Type="http://schemas.openxmlformats.org/officeDocument/2006/relationships/oleObject" Target="../embeddings/oleObject11.bin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7" Type="http://schemas.openxmlformats.org/officeDocument/2006/relationships/image" Target="../media/image43.emf"/><Relationship Id="rId8" Type="http://schemas.openxmlformats.org/officeDocument/2006/relationships/oleObject" Target="../embeddings/oleObject12.bin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6" Type="http://schemas.openxmlformats.org/officeDocument/2006/relationships/image" Target="../media/image47.emf"/><Relationship Id="rId7" Type="http://schemas.openxmlformats.org/officeDocument/2006/relationships/oleObject" Target="../embeddings/oleObject13.bin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8.emf"/><Relationship Id="rId4" Type="http://schemas.openxmlformats.org/officeDocument/2006/relationships/oleObject" Target="../embeddings/oleObject14.bin"/><Relationship Id="rId5" Type="http://schemas.openxmlformats.org/officeDocument/2006/relationships/image" Target="../media/image49.jpg"/><Relationship Id="rId6" Type="http://schemas.openxmlformats.org/officeDocument/2006/relationships/image" Target="../media/image50.jpg"/><Relationship Id="rId7" Type="http://schemas.openxmlformats.org/officeDocument/2006/relationships/image" Target="../media/image51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52.jpg"/><Relationship Id="rId4" Type="http://schemas.openxmlformats.org/officeDocument/2006/relationships/image" Target="../media/image53.emf"/><Relationship Id="rId5" Type="http://schemas.openxmlformats.org/officeDocument/2006/relationships/oleObject" Target="../embeddings/oleObject15.bin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54.jpg"/><Relationship Id="rId4" Type="http://schemas.openxmlformats.org/officeDocument/2006/relationships/image" Target="../media/image55.emf"/><Relationship Id="rId5" Type="http://schemas.openxmlformats.org/officeDocument/2006/relationships/oleObject" Target="../embeddings/oleObject16.bin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56.jpg"/><Relationship Id="rId4" Type="http://schemas.openxmlformats.org/officeDocument/2006/relationships/image" Target="../media/image57.emf"/><Relationship Id="rId5" Type="http://schemas.openxmlformats.org/officeDocument/2006/relationships/oleObject" Target="../embeddings/oleObject17.bin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58.jpg"/><Relationship Id="rId4" Type="http://schemas.openxmlformats.org/officeDocument/2006/relationships/image" Target="../media/image59.emf"/><Relationship Id="rId5" Type="http://schemas.openxmlformats.org/officeDocument/2006/relationships/oleObject" Target="../embeddings/oleObject18.bin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60.png"/><Relationship Id="rId4" Type="http://schemas.openxmlformats.org/officeDocument/2006/relationships/image" Target="../media/image61.e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62.jpg"/><Relationship Id="rId7" Type="http://schemas.openxmlformats.org/officeDocument/2006/relationships/image" Target="../media/image63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jpg"/><Relationship Id="rId9" Type="http://schemas.openxmlformats.org/officeDocument/2006/relationships/image" Target="../media/image70.emf"/><Relationship Id="rId10" Type="http://schemas.openxmlformats.org/officeDocument/2006/relationships/oleObject" Target="../embeddings/oleObject20.bin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71.emf"/><Relationship Id="rId4" Type="http://schemas.openxmlformats.org/officeDocument/2006/relationships/oleObject" Target="../embeddings/oleObject21.bin"/><Relationship Id="rId5" Type="http://schemas.openxmlformats.org/officeDocument/2006/relationships/image" Target="../media/image72.png"/><Relationship Id="rId6" Type="http://schemas.openxmlformats.org/officeDocument/2006/relationships/image" Target="../media/image73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74.jpg"/><Relationship Id="rId4" Type="http://schemas.openxmlformats.org/officeDocument/2006/relationships/image" Target="../media/image75.jpg"/><Relationship Id="rId5" Type="http://schemas.openxmlformats.org/officeDocument/2006/relationships/image" Target="../media/image76.jpg"/><Relationship Id="rId6" Type="http://schemas.openxmlformats.org/officeDocument/2006/relationships/image" Target="../media/image77.png"/><Relationship Id="rId7" Type="http://schemas.openxmlformats.org/officeDocument/2006/relationships/image" Target="../media/image78.jpg"/><Relationship Id="rId8" Type="http://schemas.openxmlformats.org/officeDocument/2006/relationships/image" Target="../media/image79.emf"/><Relationship Id="rId9" Type="http://schemas.openxmlformats.org/officeDocument/2006/relationships/oleObject" Target="../embeddings/oleObject22.bin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80.emf"/><Relationship Id="rId4" Type="http://schemas.openxmlformats.org/officeDocument/2006/relationships/oleObject" Target="../embeddings/oleObject23.bin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81.jpg"/><Relationship Id="rId4" Type="http://schemas.openxmlformats.org/officeDocument/2006/relationships/image" Target="../media/image82.jpg"/><Relationship Id="rId5" Type="http://schemas.openxmlformats.org/officeDocument/2006/relationships/image" Target="../media/image83.jpg"/><Relationship Id="rId6" Type="http://schemas.openxmlformats.org/officeDocument/2006/relationships/image" Target="../media/image84.jpg"/><Relationship Id="rId7" Type="http://schemas.openxmlformats.org/officeDocument/2006/relationships/image" Target="../media/image85.jpg"/><Relationship Id="rId8" Type="http://schemas.openxmlformats.org/officeDocument/2006/relationships/image" Target="../media/image86.jpg"/><Relationship Id="rId9" Type="http://schemas.openxmlformats.org/officeDocument/2006/relationships/image" Target="../media/image87.jpg"/><Relationship Id="rId10" Type="http://schemas.openxmlformats.org/officeDocument/2006/relationships/image" Target="../media/image88.jpg"/><Relationship Id="rId11" Type="http://schemas.openxmlformats.org/officeDocument/2006/relationships/image" Target="../media/image89.emf"/><Relationship Id="rId12" Type="http://schemas.openxmlformats.org/officeDocument/2006/relationships/oleObject" Target="../embeddings/oleObject24.bin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90.jpg"/><Relationship Id="rId4" Type="http://schemas.openxmlformats.org/officeDocument/2006/relationships/image" Target="../media/image91.jpg"/><Relationship Id="rId5" Type="http://schemas.openxmlformats.org/officeDocument/2006/relationships/image" Target="../media/image92.jpg"/><Relationship Id="rId6" Type="http://schemas.openxmlformats.org/officeDocument/2006/relationships/image" Target="../media/image93.jpg"/><Relationship Id="rId7" Type="http://schemas.openxmlformats.org/officeDocument/2006/relationships/image" Target="../media/image94.jpg"/><Relationship Id="rId8" Type="http://schemas.openxmlformats.org/officeDocument/2006/relationships/image" Target="../media/image95.jpg"/><Relationship Id="rId9" Type="http://schemas.openxmlformats.org/officeDocument/2006/relationships/image" Target="../media/image96.jpg"/><Relationship Id="rId10" Type="http://schemas.openxmlformats.org/officeDocument/2006/relationships/image" Target="../media/image97.jpg"/><Relationship Id="rId11" Type="http://schemas.openxmlformats.org/officeDocument/2006/relationships/image" Target="../media/image98.emf"/><Relationship Id="rId12" Type="http://schemas.openxmlformats.org/officeDocument/2006/relationships/oleObject" Target="../embeddings/oleObject25.bin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99.jpg"/><Relationship Id="rId4" Type="http://schemas.openxmlformats.org/officeDocument/2006/relationships/image" Target="../media/image100.jpg"/><Relationship Id="rId5" Type="http://schemas.openxmlformats.org/officeDocument/2006/relationships/image" Target="../media/image101.png"/><Relationship Id="rId6" Type="http://schemas.openxmlformats.org/officeDocument/2006/relationships/image" Target="../media/image102.emf"/><Relationship Id="rId7" Type="http://schemas.openxmlformats.org/officeDocument/2006/relationships/oleObject" Target="../embeddings/oleObject26.bin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5.jpg"/><Relationship Id="rId4" Type="http://schemas.openxmlformats.org/officeDocument/2006/relationships/image" Target="../media/image6.emf"/><Relationship Id="rId5" Type="http://schemas.openxmlformats.org/officeDocument/2006/relationships/oleObject" Target="../embeddings/oleObject2.bin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7.jpg"/><Relationship Id="rId4" Type="http://schemas.openxmlformats.org/officeDocument/2006/relationships/image" Target="../media/image8.emf"/><Relationship Id="rId5" Type="http://schemas.openxmlformats.org/officeDocument/2006/relationships/oleObject" Target="../embeddings/oleObject3.bin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9.jpg"/><Relationship Id="rId4" Type="http://schemas.openxmlformats.org/officeDocument/2006/relationships/image" Target="../media/image10.emf"/><Relationship Id="rId5" Type="http://schemas.openxmlformats.org/officeDocument/2006/relationships/oleObject" Target="../embeddings/oleObject4.bin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11.jpg"/><Relationship Id="rId4" Type="http://schemas.openxmlformats.org/officeDocument/2006/relationships/image" Target="../media/image12.emf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13.emf"/><Relationship Id="rId7" Type="http://schemas.openxmlformats.org/officeDocument/2006/relationships/oleObject" Target="../embeddings/oleObject5.bin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emf"/><Relationship Id="rId7" Type="http://schemas.openxmlformats.org/officeDocument/2006/relationships/oleObject" Target="../embeddings/oleObject6.bin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emf"/><Relationship Id="rId8" Type="http://schemas.openxmlformats.org/officeDocument/2006/relationships/oleObject" Target="../embeddings/oleObject7.bin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emf"/><Relationship Id="rId6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5243" y="0"/>
            <a:ext cx="9121232" cy="683460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87368" y="116632"/>
            <a:ext cx="8856984" cy="187220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Организация совместной деятельности с детьми по патриотическому воспитанию</a:t>
            </a:r>
            <a:endParaRPr lang="en-US" sz="36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по патриотическому 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воспитанию </a:t>
            </a:r>
            <a:endParaRPr lang="ru-RU" sz="36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«</a:t>
            </a:r>
            <a:r>
              <a:rPr lang="ru-RU" sz="3600" b="1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Маленькие жители большого города»</a:t>
            </a:r>
            <a:endParaRPr lang="en-US" sz="3600" b="1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МАДОУ «ДС № 478 г. Челябинска»</a:t>
            </a:r>
            <a:endParaRPr/>
          </a:p>
          <a:p>
            <a:pPr algn="ctr">
              <a:defRPr/>
            </a:pPr>
            <a:endParaRPr lang="ru-RU" sz="54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1028" name="Picture 4" descr="Фото Красной площади (132 фото)"/>
          <p:cNvPicPr>
            <a:picLocks noChangeAspect="1" noChangeArrowheads="1"/>
          </p:cNvPicPr>
          <p:nvPr/>
        </p:nvPicPr>
        <p:blipFill>
          <a:blip r:embed="rId3"/>
          <a:srcRect l="0" t="0" r="43816" b="0"/>
          <a:stretch/>
        </p:blipFill>
        <p:spPr bwMode="auto">
          <a:xfrm>
            <a:off x="3697758" y="2283177"/>
            <a:ext cx="1836204" cy="22682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323528" y="188640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Times New Roman"/>
                <a:cs typeface="Times New Roman"/>
              </a:rPr>
              <a:t>Подготовительная к школе </a:t>
            </a:r>
            <a:r>
              <a:rPr lang="ru-RU" b="1">
                <a:latin typeface="Times New Roman"/>
                <a:cs typeface="Times New Roman"/>
              </a:rPr>
              <a:t>общеразвивающая группа  № </a:t>
            </a:r>
            <a:r>
              <a:rPr lang="ru-RU" b="1">
                <a:latin typeface="Times New Roman"/>
                <a:cs typeface="Times New Roman"/>
              </a:rPr>
              <a:t>11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>
                <a:latin typeface="Times New Roman"/>
                <a:cs typeface="Times New Roman"/>
              </a:rPr>
              <a:t>«Урал мастеровой»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latin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0" t="0" r="0" b="37400"/>
          <a:stretch/>
        </p:blipFill>
        <p:spPr bwMode="auto">
          <a:xfrm rot="10800000">
            <a:off x="3563888" y="3573016"/>
            <a:ext cx="5252009" cy="24658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5400000">
            <a:off x="-93031" y="1713514"/>
            <a:ext cx="3908806" cy="2926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645521" y="908720"/>
            <a:ext cx="3667510" cy="2745539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51520" y="4810376"/>
          <a:ext cx="1152128" cy="1510849"/>
        </p:xfrm>
        <a:graphic>
          <a:graphicData uri="http://schemas.openxmlformats.org/presentationml/2006/ole">
            <p:oleObj name="oleObj" r:id="rId7" imgW="3578860" imgH="4683125" progId="AcroExch.Document.DC">
              <p:embed/>
              <p:pic>
                <p:nvPicPr>
                  <p:cNvPr id="13323" name=""/>
                  <p:cNvPicPr/>
                  <p:nvPr/>
                </p:nvPicPr>
                <p:blipFill>
                  <a:blip r:embed="rId6"/>
                  <a:stretch/>
                </p:blipFill>
                <p:spPr bwMode="auto">
                  <a:xfrm>
                    <a:off x="251520" y="4810376"/>
                    <a:ext cx="1152128" cy="1510849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331997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-7334" y="331997"/>
            <a:ext cx="8899814" cy="6148178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Вторая младшая </a:t>
            </a:r>
            <a:r>
              <a:rPr lang="ru-RU" b="1">
                <a:latin typeface="Times New Roman"/>
                <a:cs typeface="Times New Roman"/>
              </a:rPr>
              <a:t>общеразвивающая группа  № </a:t>
            </a:r>
            <a:r>
              <a:rPr lang="ru-RU" b="1">
                <a:latin typeface="Times New Roman"/>
                <a:cs typeface="Times New Roman"/>
              </a:rPr>
              <a:t>12 </a:t>
            </a:r>
            <a:endParaRPr/>
          </a:p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«Улицы города Челябинска»</a:t>
            </a:r>
            <a:endParaRPr lang="en-US" b="1">
              <a:latin typeface="Times New Roman"/>
              <a:cs typeface="Times New Roman"/>
            </a:endParaRPr>
          </a:p>
          <a:p>
            <a:pPr algn="ctr">
              <a:defRPr/>
            </a:pPr>
            <a:endParaRPr lang="ru-RU" sz="2800" b="1">
              <a:latin typeface="Times New Roman"/>
              <a:cs typeface="Times New Roman"/>
            </a:endParaRPr>
          </a:p>
          <a:p>
            <a:pPr>
              <a:defRPr/>
            </a:pPr>
            <a:endParaRPr lang="ru-RU" sz="2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96405" y="4159588"/>
            <a:ext cx="2383507" cy="17896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l="0" t="29146" r="0" b="32964"/>
          <a:stretch/>
        </p:blipFill>
        <p:spPr bwMode="auto">
          <a:xfrm>
            <a:off x="3944914" y="4437112"/>
            <a:ext cx="4782563" cy="1584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944914" y="1244695"/>
            <a:ext cx="4659534" cy="29737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rcRect l="6856" t="8292" r="8584" b="0"/>
          <a:stretch/>
        </p:blipFill>
        <p:spPr bwMode="auto">
          <a:xfrm>
            <a:off x="392185" y="1224552"/>
            <a:ext cx="2008441" cy="2900963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06398" y="5198028"/>
          <a:ext cx="1098355" cy="1440333"/>
        </p:xfrm>
        <a:graphic>
          <a:graphicData uri="http://schemas.openxmlformats.org/presentationml/2006/ole">
            <p:oleObj name="oleObj" r:id="rId8" imgW="3578860" imgH="4683125" progId="AcroExch.Document.DC">
              <p:embed/>
              <p:pic>
                <p:nvPicPr>
                  <p:cNvPr id="13324" name=""/>
                  <p:cNvPicPr/>
                  <p:nvPr/>
                </p:nvPicPr>
                <p:blipFill>
                  <a:blip r:embed="rId7"/>
                  <a:stretch/>
                </p:blipFill>
                <p:spPr bwMode="auto">
                  <a:xfrm>
                    <a:off x="206398" y="5198028"/>
                    <a:ext cx="1098355" cy="1440333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Times New Roman"/>
                <a:cs typeface="Times New Roman"/>
              </a:rPr>
              <a:t>Подготовительная к школе группа 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Times New Roman"/>
                <a:cs typeface="Times New Roman"/>
              </a:rPr>
              <a:t>компенсирующей направленности  </a:t>
            </a:r>
            <a:r>
              <a:rPr lang="ru-RU" b="1">
                <a:latin typeface="Times New Roman"/>
                <a:cs typeface="Times New Roman"/>
              </a:rPr>
              <a:t>№ </a:t>
            </a:r>
            <a:r>
              <a:rPr lang="ru-RU" b="1">
                <a:latin typeface="Times New Roman"/>
                <a:cs typeface="Times New Roman"/>
              </a:rPr>
              <a:t>1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>
                <a:latin typeface="Times New Roman"/>
                <a:cs typeface="Times New Roman"/>
              </a:rPr>
              <a:t>«Челябинск - промышленный»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latin typeface="Times New Roman"/>
              <a:cs typeface="Times New Roman"/>
            </a:endParaRPr>
          </a:p>
          <a:p>
            <a:pPr>
              <a:defRPr/>
            </a:pPr>
            <a:endParaRPr lang="ru-RU" sz="2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0" t="2750" r="0" b="17450"/>
          <a:stretch/>
        </p:blipFill>
        <p:spPr bwMode="auto">
          <a:xfrm>
            <a:off x="1907704" y="3658450"/>
            <a:ext cx="4752528" cy="2405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l="0" t="12201" r="0" b="18501"/>
          <a:stretch/>
        </p:blipFill>
        <p:spPr bwMode="auto">
          <a:xfrm>
            <a:off x="4464336" y="1218827"/>
            <a:ext cx="4282408" cy="24429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24186" y="1222201"/>
            <a:ext cx="3851920" cy="2436249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323528" y="4861058"/>
          <a:ext cx="1075760" cy="1410703"/>
        </p:xfrm>
        <a:graphic>
          <a:graphicData uri="http://schemas.openxmlformats.org/presentationml/2006/ole">
            <p:oleObj name="oleObj" r:id="rId7" imgW="3578860" imgH="4683125" progId="AcroExch.Document.DC">
              <p:embed/>
              <p:pic>
                <p:nvPicPr>
                  <p:cNvPr id="13325" name=""/>
                  <p:cNvPicPr/>
                  <p:nvPr/>
                </p:nvPicPr>
                <p:blipFill>
                  <a:blip r:embed="rId6"/>
                  <a:stretch/>
                </p:blipFill>
                <p:spPr bwMode="auto">
                  <a:xfrm>
                    <a:off x="323528" y="4861058"/>
                    <a:ext cx="1075760" cy="1410703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6064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260648"/>
            <a:ext cx="8064500" cy="621952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Подготовительная к школе группа компенсирующей направленности  </a:t>
            </a:r>
            <a:r>
              <a:rPr lang="ru-RU" b="1">
                <a:latin typeface="Times New Roman"/>
                <a:cs typeface="Times New Roman"/>
              </a:rPr>
              <a:t>№ </a:t>
            </a:r>
            <a:r>
              <a:rPr lang="ru-RU" b="1">
                <a:latin typeface="Times New Roman"/>
                <a:cs typeface="Times New Roman"/>
              </a:rPr>
              <a:t>2</a:t>
            </a:r>
            <a:endParaRPr/>
          </a:p>
          <a:p>
            <a:pPr algn="ctr">
              <a:defRPr/>
            </a:pPr>
            <a:r>
              <a:rPr lang="ru-RU" sz="2400" b="1">
                <a:latin typeface="Times New Roman"/>
                <a:cs typeface="Times New Roman"/>
              </a:rPr>
              <a:t>«Курчатовский район самый молодой в городе»</a:t>
            </a:r>
            <a:endParaRPr/>
          </a:p>
          <a:p>
            <a:pPr>
              <a:defRPr/>
            </a:pPr>
            <a:endParaRPr lang="ru-RU" sz="2400"/>
          </a:p>
          <a:p>
            <a:pPr algn="ctr">
              <a:defRPr/>
            </a:pPr>
            <a:endParaRPr lang="ru-RU" b="1">
              <a:latin typeface="Times New Roman"/>
              <a:cs typeface="Times New Roman"/>
            </a:endParaRPr>
          </a:p>
          <a:p>
            <a:pPr>
              <a:defRPr/>
            </a:pPr>
            <a:endParaRPr lang="ru-RU" sz="2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>
            <a:off x="5372186" y="2722403"/>
            <a:ext cx="4657109" cy="2146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14233" y="4866592"/>
            <a:ext cx="1962918" cy="15933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322480" y="4528560"/>
            <a:ext cx="3327925" cy="15746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rcRect l="0" t="14954" r="0" b="7069"/>
          <a:stretch/>
        </p:blipFill>
        <p:spPr bwMode="auto">
          <a:xfrm>
            <a:off x="591544" y="1499595"/>
            <a:ext cx="5514361" cy="2980441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24581" y="5025690"/>
          <a:ext cx="1098355" cy="1440333"/>
        </p:xfrm>
        <a:graphic>
          <a:graphicData uri="http://schemas.openxmlformats.org/presentationml/2006/ole">
            <p:oleObj name="oleObj" r:id="rId8" imgW="3578860" imgH="4683125" progId="AcroExch.Document.DC">
              <p:embed/>
              <p:pic>
                <p:nvPicPr>
                  <p:cNvPr id="13326" name=""/>
                  <p:cNvPicPr/>
                  <p:nvPr/>
                </p:nvPicPr>
                <p:blipFill>
                  <a:blip r:embed="rId7"/>
                  <a:stretch/>
                </p:blipFill>
                <p:spPr bwMode="auto">
                  <a:xfrm>
                    <a:off x="224581" y="5025690"/>
                    <a:ext cx="1098355" cy="1440333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22537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Старшая  группа компенсирующей направленности  </a:t>
            </a:r>
            <a:r>
              <a:rPr lang="ru-RU" b="1">
                <a:latin typeface="Times New Roman"/>
                <a:cs typeface="Times New Roman"/>
              </a:rPr>
              <a:t>№ 3</a:t>
            </a:r>
            <a:endParaRPr lang="ru-RU" b="1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«Детские писатели Южного Урала»</a:t>
            </a:r>
            <a:endParaRPr lang="ru-RU" b="1">
              <a:latin typeface="Times New Roman"/>
              <a:cs typeface="Times New Roman"/>
            </a:endParaRPr>
          </a:p>
          <a:p>
            <a:pPr>
              <a:defRPr/>
            </a:pPr>
            <a:endParaRPr lang="ru-RU" sz="2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1563" t="3071" r="31942" b="-3070"/>
          <a:stretch/>
        </p:blipFill>
        <p:spPr bwMode="auto">
          <a:xfrm rot="5400000">
            <a:off x="779947" y="861084"/>
            <a:ext cx="2808310" cy="36236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139952" y="1268761"/>
            <a:ext cx="4464496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403648" y="4221088"/>
            <a:ext cx="3312368" cy="1769995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71881" y="4847011"/>
          <a:ext cx="1021507" cy="1339558"/>
        </p:xfrm>
        <a:graphic>
          <a:graphicData uri="http://schemas.openxmlformats.org/presentationml/2006/ole">
            <p:oleObj name="oleObj" r:id="rId7" imgW="3578860" imgH="4683125" progId="AcroExch.Document.DC">
              <p:embed/>
              <p:pic>
                <p:nvPicPr>
                  <p:cNvPr id="13327" name=""/>
                  <p:cNvPicPr/>
                  <p:nvPr/>
                </p:nvPicPr>
                <p:blipFill>
                  <a:blip r:embed="rId6"/>
                  <a:stretch/>
                </p:blipFill>
                <p:spPr bwMode="auto">
                  <a:xfrm>
                    <a:off x="271881" y="4847011"/>
                    <a:ext cx="1021507" cy="1339558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Подготовительная к школе группа </a:t>
            </a:r>
            <a:endParaRPr/>
          </a:p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компенсирующей направленности  </a:t>
            </a:r>
            <a:r>
              <a:rPr lang="ru-RU" b="1">
                <a:latin typeface="Times New Roman"/>
                <a:cs typeface="Times New Roman"/>
              </a:rPr>
              <a:t>№ </a:t>
            </a:r>
            <a:r>
              <a:rPr lang="ru-RU" b="1">
                <a:latin typeface="Times New Roman"/>
                <a:cs typeface="Times New Roman"/>
              </a:rPr>
              <a:t>7</a:t>
            </a:r>
            <a:endParaRPr/>
          </a:p>
          <a:p>
            <a:pPr algn="ctr">
              <a:defRPr/>
            </a:pPr>
            <a:r>
              <a:rPr lang="ru-RU" sz="2400" b="1">
                <a:latin typeface="Times New Roman"/>
                <a:cs typeface="Times New Roman"/>
              </a:rPr>
              <a:t>«Наша Родина - Россия»</a:t>
            </a:r>
            <a:endParaRPr/>
          </a:p>
          <a:p>
            <a:pPr>
              <a:defRPr/>
            </a:pPr>
            <a:endParaRPr lang="ru-RU" sz="2400"/>
          </a:p>
          <a:p>
            <a:pPr algn="ctr">
              <a:defRPr/>
            </a:pPr>
            <a:endParaRPr lang="ru-RU" b="1">
              <a:latin typeface="Times New Roman"/>
              <a:cs typeface="Times New Roman"/>
            </a:endParaRPr>
          </a:p>
          <a:p>
            <a:pPr>
              <a:defRPr/>
            </a:pPr>
            <a:endParaRPr lang="ru-RU" sz="2800"/>
          </a:p>
        </p:txBody>
      </p:sp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51520" y="5085184"/>
          <a:ext cx="949499" cy="1245129"/>
        </p:xfrm>
        <a:graphic>
          <a:graphicData uri="http://schemas.openxmlformats.org/presentationml/2006/ole">
            <p:oleObj name="oleObj" r:id="rId4" imgW="3578860" imgH="4683125" progId="AcroExch.Document.DC">
              <p:embed/>
              <p:pic>
                <p:nvPicPr>
                  <p:cNvPr id="13328" name=""/>
                  <p:cNvPicPr/>
                  <p:nvPr/>
                </p:nvPicPr>
                <p:blipFill>
                  <a:blip r:embed="rId3"/>
                  <a:stretch/>
                </p:blipFill>
                <p:spPr bwMode="auto">
                  <a:xfrm>
                    <a:off x="251520" y="5085184"/>
                    <a:ext cx="949499" cy="1245129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  <p:pic>
        <p:nvPicPr>
          <p:cNvPr id="6" name="Picture 8" descr="C:\Users\Анна Владимировна\Desktop\20230125_155154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203848" y="2513432"/>
            <a:ext cx="2880320" cy="3368009"/>
          </a:xfrm>
          <a:prstGeom prst="rect">
            <a:avLst/>
          </a:prstGeom>
          <a:noFill/>
        </p:spPr>
      </p:pic>
      <p:pic>
        <p:nvPicPr>
          <p:cNvPr id="24584" name="Picture 8" descr="C:\Users\Анна Владимировна\Desktop\20221215_144546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6228184" y="1366489"/>
            <a:ext cx="2601281" cy="3358655"/>
          </a:xfrm>
          <a:prstGeom prst="rect">
            <a:avLst/>
          </a:prstGeom>
          <a:noFill/>
        </p:spPr>
      </p:pic>
      <p:pic>
        <p:nvPicPr>
          <p:cNvPr id="24586" name="Picture 10" descr="C:\Users\Анна Владимировна\Desktop\20230220_132653.jpg"/>
          <p:cNvPicPr>
            <a:picLocks noChangeAspect="1" noChangeArrowheads="1"/>
          </p:cNvPicPr>
          <p:nvPr/>
        </p:nvPicPr>
        <p:blipFill>
          <a:blip r:embed="rId7"/>
          <a:srcRect l="0" t="30088" r="0" b="0"/>
          <a:stretch/>
        </p:blipFill>
        <p:spPr bwMode="auto">
          <a:xfrm>
            <a:off x="394546" y="1438497"/>
            <a:ext cx="2766323" cy="336800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defRPr/>
            </a:pPr>
            <a:r>
              <a:rPr lang="ru-RU" sz="2800" b="1">
                <a:latin typeface="Times New Roman"/>
                <a:cs typeface="Times New Roman"/>
              </a:rPr>
              <a:t>Карта России</a:t>
            </a:r>
            <a:endParaRPr/>
          </a:p>
          <a:p>
            <a:pPr algn="ctr">
              <a:defRPr/>
            </a:pPr>
            <a:endParaRPr lang="ru-RU" sz="2800" b="1">
              <a:latin typeface="Times New Roman"/>
              <a:cs typeface="Times New Roman"/>
            </a:endParaRPr>
          </a:p>
          <a:p>
            <a:pPr>
              <a:defRPr/>
            </a:pPr>
            <a:endParaRPr lang="ru-RU" sz="28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2750" t="9051" r="1176" b="8001"/>
          <a:stretch/>
        </p:blipFill>
        <p:spPr bwMode="auto">
          <a:xfrm>
            <a:off x="395536" y="572987"/>
            <a:ext cx="8352928" cy="5408864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79512" y="5312072"/>
          <a:ext cx="1021506" cy="1339557"/>
        </p:xfrm>
        <a:graphic>
          <a:graphicData uri="http://schemas.openxmlformats.org/presentationml/2006/ole">
            <p:oleObj name="oleObj" r:id="rId5" imgW="3578860" imgH="4683125" progId="AcroExch.Document.DC">
              <p:embed/>
              <p:pic>
                <p:nvPicPr>
                  <p:cNvPr id="24587" name=""/>
                  <p:cNvPicPr/>
                  <p:nvPr/>
                </p:nvPicPr>
                <p:blipFill>
                  <a:blip r:embed="rId4"/>
                  <a:stretch/>
                </p:blipFill>
                <p:spPr bwMode="auto">
                  <a:xfrm>
                    <a:off x="179512" y="5312072"/>
                    <a:ext cx="1021506" cy="1339557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07504" y="0"/>
            <a:ext cx="8734068" cy="648072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>
                <a:solidFill>
                  <a:schemeClr val="tx1"/>
                </a:solidFill>
                <a:latin typeface="Times New Roman"/>
                <a:cs typeface="Times New Roman"/>
              </a:rPr>
              <a:t>Наши традиции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l="4785" t="0" r="6619" b="0"/>
          <a:stretch/>
        </p:blipFill>
        <p:spPr bwMode="auto">
          <a:xfrm>
            <a:off x="1619672" y="631303"/>
            <a:ext cx="7067446" cy="5399956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395536" y="5085184"/>
          <a:ext cx="1055222" cy="1383989"/>
        </p:xfrm>
        <a:graphic>
          <a:graphicData uri="http://schemas.openxmlformats.org/presentationml/2006/ole">
            <p:oleObj name="oleObj" r:id="rId5" imgW="3578860" imgH="4683125" progId="AcroExch.Document.DC">
              <p:embed/>
              <p:pic>
                <p:nvPicPr>
                  <p:cNvPr id="24588" name=""/>
                  <p:cNvPicPr/>
                  <p:nvPr/>
                </p:nvPicPr>
                <p:blipFill>
                  <a:blip r:embed="rId4"/>
                  <a:stretch/>
                </p:blipFill>
                <p:spPr bwMode="auto">
                  <a:xfrm>
                    <a:off x="395536" y="5085184"/>
                    <a:ext cx="1055222" cy="1383989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07504" y="0"/>
            <a:ext cx="8734068" cy="648072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>
                <a:solidFill>
                  <a:schemeClr val="tx1"/>
                </a:solidFill>
                <a:latin typeface="Times New Roman"/>
                <a:cs typeface="Times New Roman"/>
              </a:rPr>
              <a:t>Наши праздники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0" t="0" r="6451" b="0"/>
          <a:stretch/>
        </p:blipFill>
        <p:spPr bwMode="auto">
          <a:xfrm>
            <a:off x="1475658" y="653616"/>
            <a:ext cx="7299370" cy="5655704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54741" y="5140465"/>
          <a:ext cx="1156788" cy="1517199"/>
        </p:xfrm>
        <a:graphic>
          <a:graphicData uri="http://schemas.openxmlformats.org/presentationml/2006/ole">
            <p:oleObj name="oleObj" r:id="rId5" imgW="3578860" imgH="4683125" progId="AcroExch.Document.DC">
              <p:embed/>
              <p:pic>
                <p:nvPicPr>
                  <p:cNvPr id="24589" name=""/>
                  <p:cNvPicPr/>
                  <p:nvPr/>
                </p:nvPicPr>
                <p:blipFill>
                  <a:blip r:embed="rId4"/>
                  <a:stretch/>
                </p:blipFill>
                <p:spPr bwMode="auto">
                  <a:xfrm>
                    <a:off x="254741" y="5140465"/>
                    <a:ext cx="1156788" cy="1517199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07504" y="0"/>
            <a:ext cx="8734068" cy="648072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>
                <a:solidFill>
                  <a:schemeClr val="tx1"/>
                </a:solidFill>
                <a:latin typeface="Times New Roman"/>
                <a:cs typeface="Times New Roman"/>
              </a:rPr>
              <a:t>Наши конкурсы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0" t="0" r="7319" b="0"/>
          <a:stretch/>
        </p:blipFill>
        <p:spPr bwMode="auto">
          <a:xfrm>
            <a:off x="1551356" y="697060"/>
            <a:ext cx="7207549" cy="5540251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82788" y="5013176"/>
          <a:ext cx="1001616" cy="1313682"/>
        </p:xfrm>
        <a:graphic>
          <a:graphicData uri="http://schemas.openxmlformats.org/presentationml/2006/ole">
            <p:oleObj name="oleObj" r:id="rId5" imgW="3578860" imgH="4683125" progId="AcroExch.Document.DC">
              <p:embed/>
              <p:pic>
                <p:nvPicPr>
                  <p:cNvPr id="24590" name=""/>
                  <p:cNvPicPr/>
                  <p:nvPr/>
                </p:nvPicPr>
                <p:blipFill>
                  <a:blip r:embed="rId4"/>
                  <a:stretch/>
                </p:blipFill>
                <p:spPr bwMode="auto">
                  <a:xfrm>
                    <a:off x="282788" y="5013176"/>
                    <a:ext cx="1001616" cy="1313682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77605" y="184243"/>
            <a:ext cx="8640960" cy="58501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 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82272" y="404664"/>
            <a:ext cx="9031626" cy="564367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ЛОГОТИП </a:t>
            </a:r>
            <a:endParaRPr/>
          </a:p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МАДОУ 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«ДС № 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478 г. Челябинска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»</a:t>
            </a:r>
            <a:endParaRPr lang="ru-RU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«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Маленькие жители большого города»</a:t>
            </a:r>
            <a:endParaRPr lang="ru-RU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b="1">
                <a:solidFill>
                  <a:schemeClr val="tx1"/>
                </a:solidFill>
                <a:latin typeface="Times New Roman"/>
                <a:cs typeface="Times New Roman"/>
              </a:rPr>
              <a:t>         </a:t>
            </a:r>
            <a:endParaRPr lang="ru-RU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Подзаголовок 2"/>
          <p:cNvSpPr txBox="1"/>
          <p:nvPr/>
        </p:nvSpPr>
        <p:spPr bwMode="auto">
          <a:xfrm>
            <a:off x="539552" y="2464120"/>
            <a:ext cx="4176464" cy="16747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52438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	Логотип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представлен в виде карты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города Челябинска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, объединяющий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                     </a:t>
            </a:r>
            <a:endParaRPr/>
          </a:p>
          <a:p>
            <a:pPr algn="just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7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районов.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Каждый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район представлен своим цветом. </a:t>
            </a:r>
            <a:endParaRPr lang="ru-RU" sz="18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just">
              <a:tabLst>
                <a:tab pos="452438" algn="l"/>
              </a:tabLst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	На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карте изображены герб области, </a:t>
            </a:r>
            <a:endParaRPr lang="ru-RU" sz="18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города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и каждого района.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А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так же изображены маленькие жители большого города. </a:t>
            </a:r>
            <a:endParaRPr lang="ru-RU" sz="18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just">
              <a:tabLst>
                <a:tab pos="452438" algn="l"/>
              </a:tabLst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	Логотип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отражает особенности </a:t>
            </a:r>
            <a:endParaRPr lang="ru-RU" sz="18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города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Челябинска,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что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развивает внутренние потребности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любви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к родному городу. </a:t>
            </a:r>
            <a:endParaRPr lang="ru-RU" sz="18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endParaRPr lang="ru-RU" sz="18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5508104" y="2348880"/>
          <a:ext cx="3266445" cy="4284144"/>
        </p:xfrm>
        <a:graphic>
          <a:graphicData uri="http://schemas.openxmlformats.org/presentationml/2006/ole">
            <p:oleObj name="oleObj" r:id="rId4" imgW="3578860" imgH="4683125" progId="AcroExch.Document.DC">
              <p:embed/>
              <p:pic>
                <p:nvPicPr>
                  <p:cNvPr id="1029" name=""/>
                  <p:cNvPicPr/>
                  <p:nvPr/>
                </p:nvPicPr>
                <p:blipFill>
                  <a:blip r:embed="rId3"/>
                  <a:stretch/>
                </p:blipFill>
                <p:spPr bwMode="auto">
                  <a:xfrm>
                    <a:off x="5508104" y="2348880"/>
                    <a:ext cx="3266445" cy="4284144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72537" y="-69278"/>
            <a:ext cx="8892480" cy="1124743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chemeClr val="tx1"/>
                </a:solidFill>
                <a:latin typeface="Times New Roman"/>
                <a:cs typeface="Times New Roman"/>
              </a:rPr>
              <a:t>    </a:t>
            </a:r>
            <a:r>
              <a:rPr lang="ru-RU" sz="3200" b="1">
                <a:solidFill>
                  <a:schemeClr val="tx1"/>
                </a:solidFill>
                <a:latin typeface="Times New Roman"/>
                <a:cs typeface="Times New Roman"/>
              </a:rPr>
              <a:t>Участие </a:t>
            </a:r>
            <a:r>
              <a:rPr lang="ru-RU" sz="3200" b="1">
                <a:solidFill>
                  <a:schemeClr val="tx1"/>
                </a:solidFill>
                <a:latin typeface="Times New Roman"/>
                <a:cs typeface="Times New Roman"/>
              </a:rPr>
              <a:t>в конкурсе </a:t>
            </a:r>
            <a:endParaRPr lang="ru-RU" sz="32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>
                <a:solidFill>
                  <a:schemeClr val="tx1"/>
                </a:solidFill>
                <a:latin typeface="Times New Roman"/>
                <a:cs typeface="Times New Roman"/>
              </a:rPr>
              <a:t>«Лучший детский сад 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>
                <a:solidFill>
                  <a:schemeClr val="tx1"/>
                </a:solidFill>
                <a:latin typeface="Times New Roman"/>
                <a:cs typeface="Times New Roman"/>
              </a:rPr>
              <a:t>   по реализации приоритетного направления»</a:t>
            </a:r>
            <a:endParaRPr/>
          </a:p>
          <a:p>
            <a:pPr>
              <a:defRPr/>
            </a:pPr>
            <a:endParaRPr lang="ru-RU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ru-RU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663176" y="1628800"/>
            <a:ext cx="3746103" cy="510346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07504" y="5157192"/>
          <a:ext cx="1080414" cy="1417030"/>
        </p:xfrm>
        <a:graphic>
          <a:graphicData uri="http://schemas.openxmlformats.org/presentationml/2006/ole">
            <p:oleObj name="oleObj" r:id="rId5" imgW="3578860" imgH="4683125" progId="AcroExch.Document.DC">
              <p:embed/>
              <p:pic>
                <p:nvPicPr>
                  <p:cNvPr id="24591" name=""/>
                  <p:cNvPicPr/>
                  <p:nvPr/>
                </p:nvPicPr>
                <p:blipFill>
                  <a:blip r:embed="rId4"/>
                  <a:stretch/>
                </p:blipFill>
                <p:spPr bwMode="auto">
                  <a:xfrm>
                    <a:off x="107504" y="5157192"/>
                    <a:ext cx="1080414" cy="1417030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  <p:pic>
        <p:nvPicPr>
          <p:cNvPr id="8" name="Picture 4" descr="C:\Users\Пользователь\Desktop\рабочий стол 2\Патриотическое воспитание\Центры с презентацией\IMG_7708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 rot="5400000">
            <a:off x="61505" y="2666723"/>
            <a:ext cx="2603709" cy="1952782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/>
          <a:srcRect l="34702" t="4396" r="35009" b="18233"/>
          <a:stretch/>
        </p:blipFill>
        <p:spPr bwMode="auto">
          <a:xfrm>
            <a:off x="6876256" y="2226095"/>
            <a:ext cx="1998803" cy="2718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63549" y="-73386"/>
            <a:ext cx="9080451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334405" y="260648"/>
            <a:ext cx="6741900" cy="64807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tx1"/>
                </a:solidFill>
                <a:latin typeface="Times New Roman"/>
                <a:cs typeface="Times New Roman"/>
              </a:rPr>
              <a:t>Участие педагогов Учреждения 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chemeClr val="tx1"/>
                </a:solidFill>
                <a:latin typeface="Times New Roman"/>
                <a:cs typeface="Times New Roman"/>
              </a:rPr>
              <a:t>в районных и городских мероприятиях</a:t>
            </a:r>
            <a:endParaRPr lang="ru-RU" sz="2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>
                <a:solidFill>
                  <a:schemeClr val="tx1"/>
                </a:solidFill>
                <a:latin typeface="Times New Roman"/>
                <a:cs typeface="Times New Roman"/>
              </a:rPr>
              <a:t>1. </a:t>
            </a: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РМО «Создание образовательной среды для                                                  реализации приоритетного направления -                                               документы, действия, среда»: </a:t>
            </a:r>
            <a:endParaRPr/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- «РППС по патриотическому воспитанию                                            «Маленькие жители большого города» - </a:t>
            </a: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Годзелых</a:t>
            </a: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 Я.С.;</a:t>
            </a:r>
            <a:endParaRPr/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- «Театральный куб» – Теплякова О.А.</a:t>
            </a:r>
            <a:endParaRPr/>
          </a:p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endParaRPr lang="ru-RU" sz="2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2. Статьи в сборник «Создано. Рекомендовано – 2024»:</a:t>
            </a:r>
            <a:endParaRPr/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- «Патриотическое воспитание в ДОУ» - </a:t>
            </a: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Годзелых</a:t>
            </a: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 Я.С.;</a:t>
            </a:r>
            <a:endParaRPr/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-  ГМО «Театральный куб» - Теплякова О.А.</a:t>
            </a:r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8983" t="16715" r="23186" b="9742"/>
          <a:stretch/>
        </p:blipFill>
        <p:spPr bwMode="auto">
          <a:xfrm>
            <a:off x="1331640" y="4267020"/>
            <a:ext cx="1985765" cy="247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39120" t="16716" r="23132" b="6667"/>
          <a:stretch/>
        </p:blipFill>
        <p:spPr bwMode="auto">
          <a:xfrm>
            <a:off x="3491880" y="4267020"/>
            <a:ext cx="1791214" cy="2504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 l="43819" t="19487" r="28091" b="12820"/>
          <a:stretch/>
        </p:blipFill>
        <p:spPr bwMode="auto">
          <a:xfrm>
            <a:off x="7170406" y="4361630"/>
            <a:ext cx="1734278" cy="2350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 l="44011" t="19634" r="28790" b="13406"/>
          <a:stretch/>
        </p:blipFill>
        <p:spPr bwMode="auto">
          <a:xfrm>
            <a:off x="5364088" y="4258000"/>
            <a:ext cx="1758571" cy="2482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5" name="Picture 7" descr="C:\Users\Пользователь\Desktop\4.pn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6516216" y="2492896"/>
            <a:ext cx="2520386" cy="1890142"/>
          </a:xfrm>
          <a:prstGeom prst="rect">
            <a:avLst/>
          </a:prstGeom>
          <a:noFill/>
        </p:spPr>
      </p:pic>
      <p:pic>
        <p:nvPicPr>
          <p:cNvPr id="2056" name="Picture 8" descr="C:\Users\Пользователь\Desktop\ЯС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 rot="5400000">
            <a:off x="6771577" y="281842"/>
            <a:ext cx="2437836" cy="1828378"/>
          </a:xfrm>
          <a:prstGeom prst="rect">
            <a:avLst/>
          </a:prstGeom>
          <a:noFill/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79512" y="5373216"/>
          <a:ext cx="1041769" cy="1366346"/>
        </p:xfrm>
        <a:graphic>
          <a:graphicData uri="http://schemas.openxmlformats.org/presentationml/2006/ole">
            <p:oleObj name="oleObj" r:id="rId10" imgW="3578860" imgH="4683125" progId="AcroExch.Document.DC">
              <p:embed/>
              <p:pic>
                <p:nvPicPr>
                  <p:cNvPr id="24592" name=""/>
                  <p:cNvPicPr/>
                  <p:nvPr/>
                </p:nvPicPr>
                <p:blipFill>
                  <a:blip r:embed="rId9"/>
                  <a:stretch/>
                </p:blipFill>
                <p:spPr bwMode="auto">
                  <a:xfrm>
                    <a:off x="179512" y="5373216"/>
                    <a:ext cx="1041769" cy="1366346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63549" y="286544"/>
            <a:ext cx="9080451" cy="63367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334405" y="260648"/>
            <a:ext cx="8568952" cy="64807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tx1"/>
                </a:solidFill>
                <a:latin typeface="Times New Roman"/>
                <a:cs typeface="Times New Roman"/>
              </a:rPr>
              <a:t>Паспорт группы</a:t>
            </a:r>
            <a:endParaRPr lang="ru-RU" sz="24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endParaRPr lang="ru-RU"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79512" y="4941168"/>
          <a:ext cx="1152128" cy="1511087"/>
        </p:xfrm>
        <a:graphic>
          <a:graphicData uri="http://schemas.openxmlformats.org/presentationml/2006/ole">
            <p:oleObj name="oleObj" r:id="rId4" imgW="3578860" imgH="4683125" progId="AcroExch.Document.DC">
              <p:embed/>
              <p:pic>
                <p:nvPicPr>
                  <p:cNvPr id="24593" name=""/>
                  <p:cNvPicPr/>
                  <p:nvPr/>
                </p:nvPicPr>
                <p:blipFill>
                  <a:blip r:embed="rId3"/>
                  <a:stretch/>
                </p:blipFill>
                <p:spPr bwMode="auto">
                  <a:xfrm>
                    <a:off x="179512" y="4941168"/>
                    <a:ext cx="1152128" cy="1511087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  <p:pic>
        <p:nvPicPr>
          <p:cNvPr id="6" name="Рисунок 5"/>
          <p:cNvPicPr/>
          <p:nvPr/>
        </p:nvPicPr>
        <p:blipFill>
          <a:blip r:embed="rId5"/>
          <a:srcRect l="7212" t="12821" r="7212" b="3418"/>
          <a:stretch/>
        </p:blipFill>
        <p:spPr bwMode="auto">
          <a:xfrm>
            <a:off x="251520" y="620688"/>
            <a:ext cx="6480720" cy="3016374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6"/>
          <a:srcRect l="7853" t="15100" r="7852" b="4272"/>
          <a:stretch/>
        </p:blipFill>
        <p:spPr bwMode="auto">
          <a:xfrm>
            <a:off x="2195736" y="3717032"/>
            <a:ext cx="6594326" cy="283959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33446" y="0"/>
            <a:ext cx="9080451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348148" y="116632"/>
            <a:ext cx="8568952" cy="56873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       </a:t>
            </a:r>
            <a:r>
              <a:rPr lang="ru-RU" sz="3200" b="1">
                <a:solidFill>
                  <a:schemeClr val="tx1"/>
                </a:solidFill>
                <a:latin typeface="Times New Roman"/>
                <a:cs typeface="Times New Roman"/>
              </a:rPr>
              <a:t>Встреча </a:t>
            </a:r>
            <a:r>
              <a:rPr lang="ru-RU" sz="3200" b="1">
                <a:solidFill>
                  <a:schemeClr val="tx1"/>
                </a:solidFill>
                <a:latin typeface="Times New Roman"/>
                <a:cs typeface="Times New Roman"/>
              </a:rPr>
              <a:t>с интересными </a:t>
            </a:r>
            <a:r>
              <a:rPr lang="ru-RU" sz="3200" b="1">
                <a:solidFill>
                  <a:schemeClr val="tx1"/>
                </a:solidFill>
                <a:latin typeface="Times New Roman"/>
                <a:cs typeface="Times New Roman"/>
              </a:rPr>
              <a:t>людьми</a:t>
            </a:r>
            <a:endParaRPr lang="ru-RU" sz="32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1. Кибиткина Галина Николаевна, главный археограф объединенного государственного архива Челябинской области </a:t>
            </a:r>
            <a:endParaRPr/>
          </a:p>
          <a:p>
            <a:pPr algn="just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2. Сыч Елена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Кашвиловна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, член союза детских писателей Южного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У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рала </a:t>
            </a:r>
            <a:endParaRPr/>
          </a:p>
          <a:p>
            <a:pPr algn="just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3.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Фонотов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 Михаил 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Саввович</a:t>
            </a: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, писатель и журналист Южного Урала, заслуженный работник культуры РСФСР и т.д. </a:t>
            </a:r>
            <a:endParaRPr/>
          </a:p>
          <a:p>
            <a:pPr algn="just">
              <a:defRPr/>
            </a:pPr>
            <a:r>
              <a:rPr lang="ru-RU" sz="1800">
                <a:solidFill>
                  <a:schemeClr val="tx1"/>
                </a:solidFill>
                <a:latin typeface="Times New Roman"/>
                <a:cs typeface="Times New Roman"/>
              </a:rPr>
              <a:t>4. Назарова Любовь Владимировна, из «Дом ветеранов», мастер-класс с детьми</a:t>
            </a:r>
            <a:endParaRPr/>
          </a:p>
          <a:p>
            <a:pPr algn="l"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      </a:t>
            </a:r>
            <a:endParaRPr/>
          </a:p>
        </p:txBody>
      </p:sp>
      <p:pic>
        <p:nvPicPr>
          <p:cNvPr id="4" name="Picture 2" descr="C:\Users\Пользователь\Desktop\рабочий стол 2\Встреча с Кибитктной Г.Н\IMG_7632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51520" y="2877931"/>
            <a:ext cx="2566803" cy="1925102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esktop\Сыч1.jpe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491026" y="4803033"/>
            <a:ext cx="2384669" cy="1788502"/>
          </a:xfrm>
          <a:prstGeom prst="rect">
            <a:avLst/>
          </a:prstGeom>
          <a:noFill/>
        </p:spPr>
      </p:pic>
      <p:pic>
        <p:nvPicPr>
          <p:cNvPr id="3076" name="Picture 4" descr="C:\Users\Пользователь\Desktop\Сыч.jpe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7020272" y="3907907"/>
            <a:ext cx="1827431" cy="2436575"/>
          </a:xfrm>
          <a:prstGeom prst="rect">
            <a:avLst/>
          </a:prstGeom>
          <a:noFill/>
        </p:spPr>
      </p:pic>
      <p:pic>
        <p:nvPicPr>
          <p:cNvPr id="4098" name="Picture 2" descr="C:\Users\Пользователь\Desktop\1.PN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2512898" y="3870116"/>
            <a:ext cx="1836090" cy="2448120"/>
          </a:xfrm>
          <a:prstGeom prst="rect">
            <a:avLst/>
          </a:prstGeom>
          <a:noFill/>
        </p:spPr>
      </p:pic>
      <p:pic>
        <p:nvPicPr>
          <p:cNvPr id="6" name="Picture 3" descr="C:\Users\Пользователь\Desktop\IMG_8108.J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 rot="10800000">
            <a:off x="4644008" y="2780928"/>
            <a:ext cx="2288204" cy="1716152"/>
          </a:xfrm>
          <a:prstGeom prst="rect">
            <a:avLst/>
          </a:prstGeom>
          <a:noFill/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09110" y="5148359"/>
          <a:ext cx="994980" cy="1304977"/>
        </p:xfrm>
        <a:graphic>
          <a:graphicData uri="http://schemas.openxmlformats.org/presentationml/2006/ole">
            <p:oleObj name="oleObj" r:id="rId9" imgW="3578860" imgH="4683125" progId="AcroExch.Document.DC">
              <p:embed/>
              <p:pic>
                <p:nvPicPr>
                  <p:cNvPr id="24594" name=""/>
                  <p:cNvPicPr/>
                  <p:nvPr/>
                </p:nvPicPr>
                <p:blipFill>
                  <a:blip r:embed="rId8"/>
                  <a:stretch/>
                </p:blipFill>
                <p:spPr bwMode="auto">
                  <a:xfrm>
                    <a:off x="209110" y="5148359"/>
                    <a:ext cx="994980" cy="1304977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AutoNum type="arabicPeriod"/>
              <a:defRPr/>
            </a:pP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251520" y="260648"/>
            <a:ext cx="8862378" cy="583264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>
                <a:solidFill>
                  <a:schemeClr val="tx1"/>
                </a:solidFill>
                <a:latin typeface="Times New Roman"/>
                <a:cs typeface="Times New Roman"/>
              </a:rPr>
              <a:t>Педагогическая гостиная </a:t>
            </a:r>
            <a:endParaRPr lang="ru-RU" sz="32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3200" b="1">
                <a:solidFill>
                  <a:schemeClr val="tx1"/>
                </a:solidFill>
                <a:latin typeface="Times New Roman"/>
                <a:cs typeface="Times New Roman"/>
              </a:rPr>
              <a:t>(</a:t>
            </a:r>
            <a:r>
              <a:rPr lang="ru-RU" sz="3200" b="1">
                <a:solidFill>
                  <a:schemeClr val="tx1"/>
                </a:solidFill>
                <a:latin typeface="Times New Roman"/>
                <a:cs typeface="Times New Roman"/>
              </a:rPr>
              <a:t>мастер-классы</a:t>
            </a:r>
            <a:r>
              <a:rPr lang="ru-RU" sz="3200" b="1">
                <a:solidFill>
                  <a:schemeClr val="tx1"/>
                </a:solidFill>
                <a:latin typeface="Times New Roman"/>
                <a:cs typeface="Times New Roman"/>
              </a:rPr>
              <a:t>)</a:t>
            </a:r>
            <a:endParaRPr/>
          </a:p>
          <a:p>
            <a:pPr>
              <a:defRPr/>
            </a:pPr>
            <a:endParaRPr lang="ru-RU" sz="20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1 группа – «Игровые технологии по патриотическому воспитанию»</a:t>
            </a:r>
            <a:endParaRPr/>
          </a:p>
          <a:p>
            <a:pPr algn="l"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2 группа – «Создание </a:t>
            </a:r>
            <a:r>
              <a:rPr lang="en-US" sz="2000">
                <a:solidFill>
                  <a:schemeClr val="tx1"/>
                </a:solidFill>
                <a:latin typeface="Times New Roman"/>
                <a:cs typeface="Times New Roman"/>
              </a:rPr>
              <a:t>QR</a:t>
            </a: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-кодов по патриотическому развитию в работе с родителями»</a:t>
            </a:r>
            <a:endParaRPr/>
          </a:p>
          <a:p>
            <a:pPr algn="l"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3 группа – «Изготовление книжек-малышек по произведениям уральских авторов»</a:t>
            </a:r>
            <a:endParaRPr/>
          </a:p>
          <a:p>
            <a:pPr algn="l"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7 группа – «Создание РППС в группе  по патриотическому воспитанию «Наша </a:t>
            </a: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р</a:t>
            </a: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одина Россия»</a:t>
            </a:r>
            <a:endParaRPr/>
          </a:p>
          <a:p>
            <a:pPr algn="l"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8 группа – «Челябинск спортивный»</a:t>
            </a:r>
            <a:endParaRPr/>
          </a:p>
          <a:p>
            <a:pPr algn="l"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10 группа – «Использование театрального куба в совместной деятельности»</a:t>
            </a:r>
            <a:endParaRPr/>
          </a:p>
          <a:p>
            <a:pPr algn="l"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11 группа – «Урал мастеровой»</a:t>
            </a:r>
            <a:endParaRPr/>
          </a:p>
          <a:p>
            <a:pPr algn="l">
              <a:defRPr/>
            </a:pPr>
            <a:endParaRPr lang="ru-RU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3400" b="1">
                <a:solidFill>
                  <a:schemeClr val="tx1"/>
                </a:solidFill>
                <a:latin typeface="Times New Roman"/>
                <a:cs typeface="Times New Roman"/>
              </a:rPr>
              <a:t>     </a:t>
            </a:r>
            <a:endParaRPr lang="ru-RU" sz="24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467544" y="476672"/>
          <a:ext cx="1082474" cy="1419732"/>
        </p:xfrm>
        <a:graphic>
          <a:graphicData uri="http://schemas.openxmlformats.org/presentationml/2006/ole">
            <p:oleObj name="oleObj" r:id="rId4" imgW="3578860" imgH="4683125" progId="AcroExch.Document.DC">
              <p:embed/>
              <p:pic>
                <p:nvPicPr>
                  <p:cNvPr id="24595" name=""/>
                  <p:cNvPicPr/>
                  <p:nvPr/>
                </p:nvPicPr>
                <p:blipFill>
                  <a:blip r:embed="rId3"/>
                  <a:stretch/>
                </p:blipFill>
                <p:spPr bwMode="auto">
                  <a:xfrm>
                    <a:off x="467544" y="476672"/>
                    <a:ext cx="1082474" cy="1419732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251520" y="260648"/>
            <a:ext cx="8862378" cy="583264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Педагогическая гостиная </a:t>
            </a:r>
            <a:endParaRPr lang="ru-RU" sz="36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(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мастер-классы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)</a:t>
            </a:r>
            <a:endParaRPr/>
          </a:p>
          <a:p>
            <a:pPr>
              <a:defRPr/>
            </a:pPr>
            <a:endParaRPr lang="ru-RU" sz="20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endParaRPr lang="ru-RU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3400" b="1">
                <a:solidFill>
                  <a:schemeClr val="tx1"/>
                </a:solidFill>
                <a:latin typeface="Times New Roman"/>
                <a:cs typeface="Times New Roman"/>
              </a:rPr>
              <a:t>     </a:t>
            </a:r>
            <a:endParaRPr lang="ru-RU" sz="24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3075" name="Picture 3" descr="C:\Users\Пользователь\Desktop\мастер-класс 2024\IMG_7979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rot="5400000">
            <a:off x="-45218" y="4479935"/>
            <a:ext cx="2515453" cy="1886590"/>
          </a:xfrm>
          <a:prstGeom prst="rect">
            <a:avLst/>
          </a:prstGeom>
          <a:noFill/>
        </p:spPr>
      </p:pic>
      <p:pic>
        <p:nvPicPr>
          <p:cNvPr id="3076" name="Picture 4" descr="C:\Users\Пользователь\Desktop\Ромашина ЕВ\IMG_8037.JPG"/>
          <p:cNvPicPr>
            <a:picLocks noChangeAspect="1" noChangeArrowheads="1"/>
          </p:cNvPicPr>
          <p:nvPr/>
        </p:nvPicPr>
        <p:blipFill>
          <a:blip r:embed="rId4"/>
          <a:srcRect l="24939" t="0" r="0" b="0"/>
          <a:stretch/>
        </p:blipFill>
        <p:spPr bwMode="auto">
          <a:xfrm rot="5400000">
            <a:off x="4517344" y="4625116"/>
            <a:ext cx="2298319" cy="1914081"/>
          </a:xfrm>
          <a:prstGeom prst="rect">
            <a:avLst/>
          </a:prstGeom>
          <a:noFill/>
        </p:spPr>
      </p:pic>
      <p:pic>
        <p:nvPicPr>
          <p:cNvPr id="3077" name="Picture 5" descr="C:\Users\Пользователь\Desktop\Ромашина ЕВ\IMG_8039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 rot="5400000">
            <a:off x="6587882" y="4564389"/>
            <a:ext cx="2533099" cy="1899824"/>
          </a:xfrm>
          <a:prstGeom prst="rect">
            <a:avLst/>
          </a:prstGeom>
          <a:noFill/>
        </p:spPr>
      </p:pic>
      <p:pic>
        <p:nvPicPr>
          <p:cNvPr id="3078" name="Picture 6" descr="C:\Users\Пользователь\Desktop\Ромашина ЕВ\IMG_8040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 rot="5400000">
            <a:off x="2334672" y="4649147"/>
            <a:ext cx="2344895" cy="1758671"/>
          </a:xfrm>
          <a:prstGeom prst="rect">
            <a:avLst/>
          </a:prstGeom>
          <a:noFill/>
        </p:spPr>
      </p:pic>
      <p:pic>
        <p:nvPicPr>
          <p:cNvPr id="2050" name="Picture 2" descr="C:\Users\Пользователь\Desktop\Ромашина ЕВ\IMG_8043.J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 rot="5400000">
            <a:off x="6621225" y="1741421"/>
            <a:ext cx="2494993" cy="1871245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esktop\Ромашина ЕВ\IMG_8048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 rot="5400000">
            <a:off x="2040729" y="1934977"/>
            <a:ext cx="2446349" cy="1834762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esktop\Ромашина ЕВ\IMG_8050.JPG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 rot="5400000">
            <a:off x="4289031" y="1913237"/>
            <a:ext cx="2668016" cy="2001012"/>
          </a:xfrm>
          <a:prstGeom prst="rect">
            <a:avLst/>
          </a:prstGeom>
          <a:noFill/>
        </p:spPr>
      </p:pic>
      <p:pic>
        <p:nvPicPr>
          <p:cNvPr id="2055" name="Picture 7" descr="C:\Users\Пользователь\Desktop\Ромашина ЕВ\IMG_8057.JPG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 rot="5400000">
            <a:off x="-62652" y="1960823"/>
            <a:ext cx="2215517" cy="1661638"/>
          </a:xfrm>
          <a:prstGeom prst="rect">
            <a:avLst/>
          </a:prstGeom>
          <a:noFill/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395536" y="97423"/>
          <a:ext cx="1135317" cy="1489038"/>
        </p:xfrm>
        <a:graphic>
          <a:graphicData uri="http://schemas.openxmlformats.org/presentationml/2006/ole">
            <p:oleObj name="oleObj" r:id="rId12" imgW="3578860" imgH="4683125" progId="AcroExch.Document.DC">
              <p:embed/>
              <p:pic>
                <p:nvPicPr>
                  <p:cNvPr id="24596" name=""/>
                  <p:cNvPicPr/>
                  <p:nvPr/>
                </p:nvPicPr>
                <p:blipFill>
                  <a:blip r:embed="rId11"/>
                  <a:stretch/>
                </p:blipFill>
                <p:spPr bwMode="auto">
                  <a:xfrm>
                    <a:off x="395536" y="97423"/>
                    <a:ext cx="1135317" cy="1489038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AutoNum type="arabicPeriod"/>
              <a:defRPr/>
            </a:pP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323528" y="260648"/>
            <a:ext cx="8568952" cy="583264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О</a:t>
            </a:r>
            <a:r>
              <a:rPr lang="ru-RU" sz="3600" b="1">
                <a:solidFill>
                  <a:schemeClr val="tx1"/>
                </a:solidFill>
                <a:latin typeface="Times New Roman"/>
                <a:cs typeface="Times New Roman"/>
              </a:rPr>
              <a:t>ткрытые занятия</a:t>
            </a:r>
            <a:endParaRPr lang="ru-RU" sz="36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endParaRPr lang="ru-RU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endParaRPr lang="ru-RU" sz="2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endParaRPr lang="ru-RU" sz="36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3400" b="1">
                <a:solidFill>
                  <a:schemeClr val="tx1"/>
                </a:solidFill>
                <a:latin typeface="Times New Roman"/>
                <a:cs typeface="Times New Roman"/>
              </a:rPr>
              <a:t>     </a:t>
            </a:r>
            <a:endParaRPr lang="ru-RU" sz="24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2050" name="Picture 2" descr="C:\Users\Пользователь\Desktop\Ромашина ЕВ\IMG_20240403_093326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50073" y="2060848"/>
            <a:ext cx="1764376" cy="2352502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esktop\Ромашина ЕВ\IMG_20240403_090412 (1)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28080" y="4509121"/>
            <a:ext cx="2338040" cy="1494464"/>
          </a:xfrm>
          <a:prstGeom prst="rect">
            <a:avLst/>
          </a:prstGeom>
          <a:noFill/>
        </p:spPr>
      </p:pic>
      <p:pic>
        <p:nvPicPr>
          <p:cNvPr id="2053" name="Picture 5" descr="C:\Users\Пользователь\Desktop\Ромашина ЕВ\IMG_20240403_094718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880387" y="4005064"/>
            <a:ext cx="1982852" cy="1755099"/>
          </a:xfrm>
          <a:prstGeom prst="rect">
            <a:avLst/>
          </a:prstGeom>
          <a:noFill/>
        </p:spPr>
      </p:pic>
      <p:pic>
        <p:nvPicPr>
          <p:cNvPr id="2054" name="Picture 6" descr="C:\Users\Пользователь\Desktop\Ромашина ЕВ\IMG_20240403_101031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6679601" y="933769"/>
            <a:ext cx="2089374" cy="2785832"/>
          </a:xfrm>
          <a:prstGeom prst="rect">
            <a:avLst/>
          </a:prstGeom>
          <a:noFill/>
        </p:spPr>
      </p:pic>
      <p:pic>
        <p:nvPicPr>
          <p:cNvPr id="4" name="Picture 2" descr="C:\Users\Пользователь\Desktop\Ромашина ЕВ\IMG_20240404_090428.j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2146244" y="917487"/>
            <a:ext cx="2014108" cy="2685477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esktop\Ромашина ЕВ\IMG_20240404_093609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2631526" y="3759371"/>
            <a:ext cx="1683160" cy="2244213"/>
          </a:xfrm>
          <a:prstGeom prst="rect">
            <a:avLst/>
          </a:prstGeom>
          <a:noFill/>
        </p:spPr>
      </p:pic>
      <p:pic>
        <p:nvPicPr>
          <p:cNvPr id="3076" name="Picture 4" descr="C:\Users\Пользователь\Desktop\Ромашина ЕВ\IMG_20240409_093409.jpg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4493802" y="4005064"/>
            <a:ext cx="2337263" cy="1752947"/>
          </a:xfrm>
          <a:prstGeom prst="rect">
            <a:avLst/>
          </a:prstGeom>
          <a:noFill/>
        </p:spPr>
      </p:pic>
      <p:pic>
        <p:nvPicPr>
          <p:cNvPr id="3077" name="Picture 5" descr="C:\Users\Пользователь\Desktop\Ромашина ЕВ\IMG_20240409_090630.jpg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4344382" y="933769"/>
            <a:ext cx="2034044" cy="2712059"/>
          </a:xfrm>
          <a:prstGeom prst="rect">
            <a:avLst/>
          </a:prstGeom>
          <a:noFill/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516296" y="278148"/>
          <a:ext cx="974928" cy="1278678"/>
        </p:xfrm>
        <a:graphic>
          <a:graphicData uri="http://schemas.openxmlformats.org/presentationml/2006/ole">
            <p:oleObj name="oleObj" r:id="rId12" imgW="3578860" imgH="4683125" progId="AcroExch.Document.DC">
              <p:embed/>
              <p:pic>
                <p:nvPicPr>
                  <p:cNvPr id="24597" name=""/>
                  <p:cNvPicPr/>
                  <p:nvPr/>
                </p:nvPicPr>
                <p:blipFill>
                  <a:blip r:embed="rId11"/>
                  <a:stretch/>
                </p:blipFill>
                <p:spPr bwMode="auto">
                  <a:xfrm>
                    <a:off x="516296" y="278148"/>
                    <a:ext cx="974928" cy="1278678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AutoNum type="arabicPeriod"/>
              <a:defRPr/>
            </a:pPr>
            <a:endParaRPr lang="ru-RU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323528" y="260648"/>
            <a:ext cx="8568952" cy="583264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>
                <a:solidFill>
                  <a:schemeClr val="tx1"/>
                </a:solidFill>
                <a:latin typeface="Times New Roman"/>
                <a:cs typeface="Times New Roman"/>
              </a:rPr>
              <a:t>Экскурсии</a:t>
            </a:r>
            <a:endParaRPr/>
          </a:p>
          <a:p>
            <a:pPr algn="l"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1. Детская библиотека № 12 (в течение года)</a:t>
            </a:r>
            <a:endParaRPr/>
          </a:p>
          <a:p>
            <a:pPr algn="l"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2. Школа № 152 (подготовительные группы)     </a:t>
            </a:r>
            <a:endParaRPr/>
          </a:p>
        </p:txBody>
      </p:sp>
      <p:pic>
        <p:nvPicPr>
          <p:cNvPr id="6146" name="Picture 2" descr="C:\Users\Пользователь\Desktop\библиотека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461154" y="3692972"/>
            <a:ext cx="2839037" cy="2345853"/>
          </a:xfrm>
          <a:prstGeom prst="rect">
            <a:avLst/>
          </a:prstGeom>
          <a:noFill/>
        </p:spPr>
      </p:pic>
      <p:pic>
        <p:nvPicPr>
          <p:cNvPr id="6147" name="Picture 3" descr="C:\Users\Пользователь\Desktop\11 гр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rot="5400000">
            <a:off x="5955030" y="1934697"/>
            <a:ext cx="2991594" cy="273332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 l="29753" t="20513" r="29533" b="26153"/>
          <a:stretch/>
        </p:blipFill>
        <p:spPr bwMode="auto">
          <a:xfrm>
            <a:off x="467544" y="1805559"/>
            <a:ext cx="3672408" cy="263388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323528" y="5013176"/>
          <a:ext cx="1025379" cy="1344848"/>
        </p:xfrm>
        <a:graphic>
          <a:graphicData uri="http://schemas.openxmlformats.org/presentationml/2006/ole">
            <p:oleObj name="oleObj" r:id="rId7" imgW="3578860" imgH="4683125" progId="AcroExch.Document.DC">
              <p:embed/>
              <p:pic>
                <p:nvPicPr>
                  <p:cNvPr id="24598" name=""/>
                  <p:cNvPicPr/>
                  <p:nvPr/>
                </p:nvPicPr>
                <p:blipFill>
                  <a:blip r:embed="rId6"/>
                  <a:stretch/>
                </p:blipFill>
                <p:spPr bwMode="auto">
                  <a:xfrm>
                    <a:off x="323528" y="5013176"/>
                    <a:ext cx="1025379" cy="1344848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  <a:normAutofit/>
          </a:bodyPr>
          <a:lstStyle/>
          <a:p>
            <a:pPr algn="ctr">
              <a:defRPr/>
            </a:pPr>
            <a:r>
              <a:rPr lang="ru-RU" sz="2000" b="1">
                <a:latin typeface="Times New Roman"/>
                <a:cs typeface="Times New Roman"/>
              </a:rPr>
              <a:t>Методические материалы МАДОУ «ДС № 478 г. Челябинска»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5900" t="0" r="0" b="0"/>
          <a:stretch/>
        </p:blipFill>
        <p:spPr bwMode="auto">
          <a:xfrm rot="5400000">
            <a:off x="2075743" y="284673"/>
            <a:ext cx="5725035" cy="6324261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395536" y="4725144"/>
          <a:ext cx="1152952" cy="1512168"/>
        </p:xfrm>
        <a:graphic>
          <a:graphicData uri="http://schemas.openxmlformats.org/presentationml/2006/ole">
            <p:oleObj name="oleObj" r:id="rId5" imgW="3578860" imgH="4683125" progId="AcroExch.Document.DC">
              <p:embed/>
              <p:pic>
                <p:nvPicPr>
                  <p:cNvPr id="13315" name=""/>
                  <p:cNvPicPr/>
                  <p:nvPr/>
                </p:nvPicPr>
                <p:blipFill>
                  <a:blip r:embed="rId4"/>
                  <a:stretch/>
                </p:blipFill>
                <p:spPr bwMode="auto">
                  <a:xfrm>
                    <a:off x="395536" y="4725144"/>
                    <a:ext cx="1152952" cy="1512168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404664"/>
            <a:ext cx="8064500" cy="607551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  <a:normAutofit/>
          </a:bodyPr>
          <a:lstStyle/>
          <a:p>
            <a:pPr algn="ctr">
              <a:defRPr/>
            </a:pPr>
            <a:r>
              <a:rPr lang="ru-RU" sz="2000" b="1">
                <a:latin typeface="Times New Roman"/>
                <a:cs typeface="Times New Roman"/>
              </a:rPr>
              <a:t>Тематические планы по патриотическому воспитанию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1547664" y="836712"/>
            <a:ext cx="7232461" cy="5400601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365546" y="4941168"/>
          <a:ext cx="1182116" cy="1550420"/>
        </p:xfrm>
        <a:graphic>
          <a:graphicData uri="http://schemas.openxmlformats.org/presentationml/2006/ole">
            <p:oleObj name="oleObj" r:id="rId5" imgW="3578860" imgH="4683125" progId="AcroExch.Document.DC">
              <p:embed/>
              <p:pic>
                <p:nvPicPr>
                  <p:cNvPr id="13316" name=""/>
                  <p:cNvPicPr/>
                  <p:nvPr/>
                </p:nvPicPr>
                <p:blipFill>
                  <a:blip r:embed="rId4"/>
                  <a:stretch/>
                </p:blipFill>
                <p:spPr bwMode="auto">
                  <a:xfrm>
                    <a:off x="365546" y="4941168"/>
                    <a:ext cx="1182116" cy="1550420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 sz="18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0" t="19201" r="0" b="5200"/>
          <a:stretch/>
        </p:blipFill>
        <p:spPr bwMode="auto">
          <a:xfrm>
            <a:off x="539750" y="397320"/>
            <a:ext cx="7717078" cy="4375523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51520" y="4729774"/>
          <a:ext cx="1190219" cy="1561046"/>
        </p:xfrm>
        <a:graphic>
          <a:graphicData uri="http://schemas.openxmlformats.org/presentationml/2006/ole">
            <p:oleObj name="oleObj" r:id="rId5" imgW="3578860" imgH="4683125" progId="AcroExch.Document.DC">
              <p:embed/>
              <p:pic>
                <p:nvPicPr>
                  <p:cNvPr id="13317" name=""/>
                  <p:cNvPicPr/>
                  <p:nvPr/>
                </p:nvPicPr>
                <p:blipFill>
                  <a:blip r:embed="rId4"/>
                  <a:stretch/>
                </p:blipFill>
                <p:spPr bwMode="auto">
                  <a:xfrm>
                    <a:off x="251520" y="4729774"/>
                    <a:ext cx="1190219" cy="1561046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539552" y="0"/>
            <a:ext cx="8064896" cy="6480720"/>
          </a:xfrm>
        </p:spPr>
        <p:txBody>
          <a:bodyPr>
            <a:noAutofit/>
          </a:bodyPr>
          <a:lstStyle/>
          <a:p>
            <a:pPr>
              <a:defRPr/>
            </a:pPr>
            <a:endParaRPr lang="ru-RU" sz="16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/>
        </p:blipFill>
        <p:spPr bwMode="auto">
          <a:xfrm>
            <a:off x="-24601" y="30551"/>
            <a:ext cx="4613906" cy="6450169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4582729" y="210082"/>
          <a:ext cx="4431422" cy="6270638"/>
        </p:xfrm>
        <a:graphic>
          <a:graphicData uri="http://schemas.openxmlformats.org/presentationml/2006/ole">
            <p:oleObj name="oleObj" r:id="rId5" imgW="6896100" imgH="9582150" progId="Word.Document.12">
              <p:embed/>
              <p:pic>
                <p:nvPicPr>
                  <p:cNvPr id="13318" name=""/>
                  <p:cNvPicPr/>
                  <p:nvPr/>
                </p:nvPicPr>
                <p:blipFill>
                  <a:blip r:embed="rId4"/>
                  <a:stretch/>
                </p:blipFill>
                <p:spPr bwMode="auto">
                  <a:xfrm>
                    <a:off x="4582729" y="210082"/>
                    <a:ext cx="4431422" cy="6270638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79512" y="5079277"/>
          <a:ext cx="1080815" cy="1418029"/>
        </p:xfrm>
        <a:graphic>
          <a:graphicData uri="http://schemas.openxmlformats.org/presentationml/2006/ole">
            <p:oleObj name="oleObj" r:id="rId7" imgW="3578860" imgH="4683125" progId="AcroExch.Document.DC">
              <p:embed/>
              <p:pic>
                <p:nvPicPr>
                  <p:cNvPr id="13319" name=""/>
                  <p:cNvPicPr/>
                  <p:nvPr/>
                </p:nvPicPr>
                <p:blipFill>
                  <a:blip r:embed="rId6"/>
                  <a:stretch/>
                </p:blipFill>
                <p:spPr bwMode="auto">
                  <a:xfrm>
                    <a:off x="179512" y="5079277"/>
                    <a:ext cx="1080815" cy="1418029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61381" y="14448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251520" y="116632"/>
            <a:ext cx="864096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Times New Roman"/>
                <a:cs typeface="Times New Roman"/>
              </a:rPr>
              <a:t>Старшая общеразвивающая группа  № 10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Times New Roman"/>
                <a:cs typeface="Times New Roman"/>
              </a:rPr>
              <a:t>«Челябинск театральный»                 </a:t>
            </a:r>
            <a:endParaRPr/>
          </a:p>
          <a:p>
            <a:pPr algn="ctr">
              <a:defRPr/>
            </a:pPr>
            <a:endParaRPr lang="ru-RU" b="1"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0" t="17451" r="0" b="12200"/>
          <a:stretch/>
        </p:blipFill>
        <p:spPr bwMode="auto">
          <a:xfrm>
            <a:off x="1649763" y="3844266"/>
            <a:ext cx="6783087" cy="28565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l="12988" t="0" r="0" b="0"/>
          <a:stretch/>
        </p:blipFill>
        <p:spPr bwMode="auto">
          <a:xfrm>
            <a:off x="539551" y="885881"/>
            <a:ext cx="3735773" cy="29583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563355" y="911604"/>
            <a:ext cx="3872149" cy="2904112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367880" y="4869159"/>
          <a:ext cx="1165523" cy="1528413"/>
        </p:xfrm>
        <a:graphic>
          <a:graphicData uri="http://schemas.openxmlformats.org/presentationml/2006/ole">
            <p:oleObj name="oleObj" r:id="rId7" imgW="3578860" imgH="4683125" progId="AcroExch.Document.DC">
              <p:embed/>
              <p:pic>
                <p:nvPicPr>
                  <p:cNvPr id="13320" name=""/>
                  <p:cNvPicPr/>
                  <p:nvPr/>
                </p:nvPicPr>
                <p:blipFill>
                  <a:blip r:embed="rId6"/>
                  <a:stretch/>
                </p:blipFill>
                <p:spPr bwMode="auto">
                  <a:xfrm>
                    <a:off x="367880" y="4869159"/>
                    <a:ext cx="1165523" cy="1528413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116632"/>
            <a:ext cx="8064500" cy="63635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Times New Roman"/>
                <a:cs typeface="Times New Roman"/>
              </a:rPr>
              <a:t>Средняя </a:t>
            </a:r>
            <a:r>
              <a:rPr lang="ru-RU" b="1">
                <a:latin typeface="Times New Roman"/>
                <a:cs typeface="Times New Roman"/>
              </a:rPr>
              <a:t>общеразвивающая группа  № </a:t>
            </a:r>
            <a:r>
              <a:rPr lang="ru-RU" b="1">
                <a:latin typeface="Times New Roman"/>
                <a:cs typeface="Times New Roman"/>
              </a:rPr>
              <a:t>8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>
                <a:latin typeface="Times New Roman"/>
                <a:cs typeface="Times New Roman"/>
              </a:rPr>
              <a:t>«Челябинск </a:t>
            </a:r>
            <a:r>
              <a:rPr lang="ru-RU" sz="2400" b="1">
                <a:latin typeface="Times New Roman"/>
                <a:cs typeface="Times New Roman"/>
              </a:rPr>
              <a:t>спортивный»                 </a:t>
            </a:r>
            <a:endParaRPr lang="ru-RU" sz="2400" b="1">
              <a:latin typeface="Times New Roman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latin typeface="Times New Roman"/>
              <a:cs typeface="Times New Roman"/>
            </a:endParaRPr>
          </a:p>
          <a:p>
            <a:pPr>
              <a:defRPr/>
            </a:pPr>
            <a:endParaRPr lang="ru-RU" sz="28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l="3538" t="17450" r="2750" b="18501"/>
          <a:stretch/>
        </p:blipFill>
        <p:spPr bwMode="auto">
          <a:xfrm>
            <a:off x="373800" y="843188"/>
            <a:ext cx="4868198" cy="24954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 l="0" t="2750" r="0" b="6950"/>
          <a:stretch/>
        </p:blipFill>
        <p:spPr bwMode="auto">
          <a:xfrm>
            <a:off x="4296556" y="3610731"/>
            <a:ext cx="4325026" cy="28331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74012" y="3635537"/>
            <a:ext cx="3359895" cy="25199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370356" y="1041619"/>
            <a:ext cx="3211817" cy="2158957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79512" y="5294791"/>
          <a:ext cx="1055229" cy="1384449"/>
        </p:xfrm>
        <a:graphic>
          <a:graphicData uri="http://schemas.openxmlformats.org/presentationml/2006/ole">
            <p:oleObj name="oleObj" r:id="rId8" imgW="3578860" imgH="4683125" progId="AcroExch.Document.DC">
              <p:embed/>
              <p:pic>
                <p:nvPicPr>
                  <p:cNvPr id="13321" name=""/>
                  <p:cNvPicPr/>
                  <p:nvPr/>
                </p:nvPicPr>
                <p:blipFill>
                  <a:blip r:embed="rId7"/>
                  <a:stretch/>
                </p:blipFill>
                <p:spPr bwMode="auto">
                  <a:xfrm>
                    <a:off x="179512" y="5294791"/>
                    <a:ext cx="1055229" cy="1384449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22 августа - День Государственного флага Российской Федерации | GBUZ AO  &quot;Regional Children's Clinical Hospital named after N.N. Silishcheva&quot;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7334" y="0"/>
            <a:ext cx="9121232" cy="68346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 bwMode="auto">
          <a:xfrm>
            <a:off x="251520" y="206178"/>
            <a:ext cx="8640960" cy="5832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314" name="AutoShape 2" descr="Фон для презентации патриотическое воспитание - 31 фото"/>
          <p:cNvSpPr>
            <a:spLocks noChangeArrowheads="1" noChangeAspect="1" noGrp="1"/>
          </p:cNvSpPr>
          <p:nvPr>
            <p:ph type="subTitle" idx="1"/>
          </p:nvPr>
        </p:nvSpPr>
        <p:spPr bwMode="auto">
          <a:xfrm>
            <a:off x="539750" y="260648"/>
            <a:ext cx="8064500" cy="621952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Times New Roman"/>
                <a:cs typeface="Times New Roman"/>
              </a:rPr>
              <a:t>Старшая </a:t>
            </a:r>
            <a:r>
              <a:rPr lang="ru-RU" b="1">
                <a:latin typeface="Times New Roman"/>
                <a:cs typeface="Times New Roman"/>
              </a:rPr>
              <a:t>общеразвивающая группа  № </a:t>
            </a:r>
            <a:r>
              <a:rPr lang="ru-RU" b="1">
                <a:latin typeface="Times New Roman"/>
                <a:cs typeface="Times New Roman"/>
              </a:rPr>
              <a:t>6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latin typeface="Times New Roman"/>
                <a:cs typeface="Times New Roman"/>
              </a:rPr>
              <a:t>«Природа южного Урала»</a:t>
            </a:r>
            <a:endParaRPr lang="ru-RU" b="1">
              <a:latin typeface="Times New Roman"/>
              <a:cs typeface="Times New Roman"/>
            </a:endParaRPr>
          </a:p>
          <a:p>
            <a:pPr>
              <a:defRPr/>
            </a:pPr>
            <a:endParaRPr lang="ru-RU" sz="28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422125" y="1196752"/>
            <a:ext cx="3639601" cy="37444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0800000">
            <a:off x="4355976" y="1196752"/>
            <a:ext cx="4392488" cy="3817010"/>
          </a:xfrm>
          <a:prstGeom prst="rect">
            <a:avLst/>
          </a:prstGeom>
        </p:spPr>
      </p:pic>
      <p:graphicFrame>
        <p:nvGraphicFramePr>
          <p:cNvPr id="0" name=""/>
          <p:cNvGraphicFramePr>
            <a:graphicFrameLocks xmlns:a="http://schemas.openxmlformats.org/drawingml/2006/main"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251520" y="5061652"/>
          <a:ext cx="1056818" cy="1385863"/>
        </p:xfrm>
        <a:graphic>
          <a:graphicData uri="http://schemas.openxmlformats.org/presentationml/2006/ole">
            <p:oleObj name="oleObj" r:id="rId6" imgW="3578860" imgH="4683125" progId="AcroExch.Document.DC">
              <p:embed/>
              <p:pic>
                <p:nvPicPr>
                  <p:cNvPr id="13322" name=""/>
                  <p:cNvPicPr/>
                  <p:nvPr/>
                </p:nvPicPr>
                <p:blipFill>
                  <a:blip r:embed="rId5"/>
                  <a:stretch/>
                </p:blipFill>
                <p:spPr bwMode="auto">
                  <a:xfrm>
                    <a:off x="251520" y="5061652"/>
                    <a:ext cx="1056818" cy="1385863"/>
                  </a:xfrm>
                  <a:prstGeom prst="rect">
                    <a:avLst/>
                  </a:prstGeom>
                </p:spPr>
              </p:pic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Arial"/>
        <a:cs typeface="Arial"/>
      </a:majorFont>
      <a:minorFont>
        <a:latin typeface="Trebuchet MS"/>
        <a:ea typeface="Arial"/>
        <a:cs typeface="Arial"/>
      </a:minorFont>
    </a:fontScheme>
    <a:fmtScheme name="Воздушный поток">
      <a:fillStyleLst>
        <a:solidFill>
          <a:schemeClr val="phClr"/>
        </a:solidFill>
        <a:gradFill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/>
        </a:gradFill>
        <a:gradFill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0</TotalTime>
  <Words>0</Words>
  <Application>r7-office/2024.3.2.622</Application>
  <DocSecurity>0</DocSecurity>
  <PresentationFormat>Экран (4:3)</PresentationFormat>
  <Paragraphs>0</Paragraphs>
  <Slides>27</Slides>
  <Notes>27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Видео-консультация  в области «Познания»</dc:title>
  <dc:subject/>
  <dc:creator> </dc:creator>
  <cp:keywords/>
  <dc:description/>
  <dc:identifier/>
  <dc:language/>
  <cp:lastModifiedBy>Аноним</cp:lastModifiedBy>
  <cp:revision>211</cp:revision>
  <dcterms:created xsi:type="dcterms:W3CDTF">2011-12-12T10:48:40Z</dcterms:created>
  <dcterms:modified xsi:type="dcterms:W3CDTF">2024-12-03T16:05:14Z</dcterms:modified>
  <cp:category/>
  <cp:contentStatus/>
  <cp:version/>
</cp:coreProperties>
</file>