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78" d="100"/>
          <a:sy n="78" d="100"/>
        </p:scale>
        <p:origin x="1522" y="58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presProps" Target="presProps.xml" /><Relationship Id="rId38" Type="http://schemas.openxmlformats.org/officeDocument/2006/relationships/tableStyles" Target="tableStyles.xml" /><Relationship Id="rId39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905000" y="731519"/>
            <a:ext cx="6400800" cy="347472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3324113" y="731519"/>
            <a:ext cx="4829287" cy="489472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 bwMode="auto">
          <a:xfrm>
            <a:off x="1143000" y="731520"/>
            <a:ext cx="6400800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22437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1142999" y="731519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 bwMode="auto">
          <a:xfrm>
            <a:off x="4645152" y="731520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2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5105400"/>
            <a:ext cx="9144000" cy="1752599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>
        <a:spcBef>
          <a:spcPts val="0"/>
        </a:spcBef>
        <a:buClr>
          <a:schemeClr val="accent6">
            <a:lumMod val="75000"/>
          </a:schemeClr>
        </a:buClr>
        <a:buSzPct val="128000"/>
        <a:buFont typeface="Georgia"/>
        <a:buChar char="*"/>
        <a:defRPr sz="4600" b="1" i="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22860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9.jpg"/><Relationship Id="rId4" Type="http://schemas.openxmlformats.org/officeDocument/2006/relationships/image" Target="../media/image5.emf"/><Relationship Id="rId5" Type="http://schemas.openxmlformats.org/officeDocument/2006/relationships/oleObject" Target="../embeddings/oleObject1.bin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20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35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36.jpg"/><Relationship Id="rId4" Type="http://schemas.openxmlformats.org/officeDocument/2006/relationships/image" Target="../media/image5.emf"/><Relationship Id="rId5" Type="http://schemas.openxmlformats.org/officeDocument/2006/relationships/oleObject" Target="../embeddings/oleObject1.bin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37.jpg"/><Relationship Id="rId4" Type="http://schemas.openxmlformats.org/officeDocument/2006/relationships/image" Target="../media/image5.emf"/><Relationship Id="rId5" Type="http://schemas.openxmlformats.org/officeDocument/2006/relationships/oleObject" Target="../embeddings/oleObject1.bin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38.jpg"/><Relationship Id="rId4" Type="http://schemas.openxmlformats.org/officeDocument/2006/relationships/image" Target="../media/image5.emf"/><Relationship Id="rId5" Type="http://schemas.openxmlformats.org/officeDocument/2006/relationships/oleObject" Target="../embeddings/oleObject1.bin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39.jpg"/><Relationship Id="rId4" Type="http://schemas.openxmlformats.org/officeDocument/2006/relationships/image" Target="../media/image5.emf"/><Relationship Id="rId5" Type="http://schemas.openxmlformats.org/officeDocument/2006/relationships/oleObject" Target="../embeddings/oleObject1.bin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0.png"/><Relationship Id="rId4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41.jpg"/><Relationship Id="rId7" Type="http://schemas.openxmlformats.org/officeDocument/2006/relationships/image" Target="../media/image42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jpg"/><Relationship Id="rId9" Type="http://schemas.openxmlformats.org/officeDocument/2006/relationships/image" Target="../media/image5.emf"/><Relationship Id="rId10" Type="http://schemas.openxmlformats.org/officeDocument/2006/relationships/oleObject" Target="../embeddings/oleObject1.bin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png"/><Relationship Id="rId7" Type="http://schemas.openxmlformats.org/officeDocument/2006/relationships/image" Target="../media/image53.jpg"/><Relationship Id="rId8" Type="http://schemas.openxmlformats.org/officeDocument/2006/relationships/image" Target="../media/image5.emf"/><Relationship Id="rId9" Type="http://schemas.openxmlformats.org/officeDocument/2006/relationships/oleObject" Target="../embeddings/oleObject1.bin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58.jpg"/><Relationship Id="rId8" Type="http://schemas.openxmlformats.org/officeDocument/2006/relationships/image" Target="../media/image59.jpg"/><Relationship Id="rId9" Type="http://schemas.openxmlformats.org/officeDocument/2006/relationships/image" Target="../media/image60.jpg"/><Relationship Id="rId10" Type="http://schemas.openxmlformats.org/officeDocument/2006/relationships/image" Target="../media/image61.jpg"/><Relationship Id="rId11" Type="http://schemas.openxmlformats.org/officeDocument/2006/relationships/image" Target="../media/image5.emf"/><Relationship Id="rId12" Type="http://schemas.openxmlformats.org/officeDocument/2006/relationships/oleObject" Target="../embeddings/oleObject1.bin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6" Type="http://schemas.openxmlformats.org/officeDocument/2006/relationships/image" Target="../media/image65.jpg"/><Relationship Id="rId7" Type="http://schemas.openxmlformats.org/officeDocument/2006/relationships/image" Target="../media/image66.jpg"/><Relationship Id="rId8" Type="http://schemas.openxmlformats.org/officeDocument/2006/relationships/image" Target="../media/image67.jpg"/><Relationship Id="rId9" Type="http://schemas.openxmlformats.org/officeDocument/2006/relationships/image" Target="../media/image68.jpg"/><Relationship Id="rId10" Type="http://schemas.openxmlformats.org/officeDocument/2006/relationships/image" Target="../media/image69.jpg"/><Relationship Id="rId11" Type="http://schemas.openxmlformats.org/officeDocument/2006/relationships/image" Target="../media/image5.emf"/><Relationship Id="rId12" Type="http://schemas.openxmlformats.org/officeDocument/2006/relationships/oleObject" Target="../embeddings/oleObject1.bin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png"/><Relationship Id="rId6" Type="http://schemas.openxmlformats.org/officeDocument/2006/relationships/image" Target="../media/image5.emf"/><Relationship Id="rId7" Type="http://schemas.openxmlformats.org/officeDocument/2006/relationships/oleObject" Target="../embeddings/oleObject1.bin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7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6.jpg"/><Relationship Id="rId4" Type="http://schemas.openxmlformats.org/officeDocument/2006/relationships/image" Target="../media/image7.emf"/><Relationship Id="rId5" Type="http://schemas.openxmlformats.org/officeDocument/2006/relationships/oleObject" Target="../embeddings/oleObject2.bin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8.jpg"/><Relationship Id="rId4" Type="http://schemas.openxmlformats.org/officeDocument/2006/relationships/image" Target="../media/image5.emf"/><Relationship Id="rId5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23392"/>
            <a:ext cx="9121232" cy="683460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260648"/>
            <a:ext cx="8856984" cy="381642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>
                <a:solidFill>
                  <a:schemeClr val="tx1"/>
                </a:solidFill>
                <a:latin typeface="Times New Roman"/>
                <a:cs typeface="Times New Roman"/>
              </a:rPr>
              <a:t>Городское методическое объединение</a:t>
            </a:r>
            <a:endParaRPr/>
          </a:p>
          <a:p>
            <a:pPr algn="ctr">
              <a:defRPr/>
            </a:pPr>
            <a:endParaRPr lang="en-US" sz="5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5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5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>
                <a:solidFill>
                  <a:schemeClr val="tx1"/>
                </a:solidFill>
                <a:latin typeface="Times New Roman"/>
                <a:cs typeface="Times New Roman"/>
              </a:rPr>
              <a:t>«Юные патриоты»</a:t>
            </a: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028" name="Picture 4" descr="Фото Красной площади (132 фото)"/>
          <p:cNvPicPr>
            <a:picLocks noChangeAspect="1" noChangeArrowheads="1"/>
          </p:cNvPicPr>
          <p:nvPr/>
        </p:nvPicPr>
        <p:blipFill>
          <a:blip r:embed="rId3"/>
          <a:srcRect l="0" t="0" r="43816" b="0"/>
          <a:stretch/>
        </p:blipFill>
        <p:spPr bwMode="auto">
          <a:xfrm>
            <a:off x="3533887" y="2348880"/>
            <a:ext cx="2053458" cy="24406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 sz="1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5900" t="0" r="0" b="0"/>
          <a:stretch/>
        </p:blipFill>
        <p:spPr bwMode="auto">
          <a:xfrm rot="5400000">
            <a:off x="2113859" y="-294880"/>
            <a:ext cx="6453336" cy="7128793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1829" y="4786526"/>
          <a:ext cx="1300024" cy="1705062"/>
        </p:xfrm>
        <a:graphic>
          <a:graphicData uri="http://schemas.openxmlformats.org/presentationml/2006/ole">
            <p:oleObj name="oleObj" r:id="rId5" imgW="4228465" imgH="5546725" progId="Acrobat.Document.DC">
              <p:embed/>
              <p:pic>
                <p:nvPicPr>
                  <p:cNvPr id="13316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101829" y="4786526"/>
                    <a:ext cx="1300024" cy="170506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251520" y="116632"/>
            <a:ext cx="864096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  <a:normAutofit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Старшая </a:t>
            </a:r>
            <a:r>
              <a:rPr lang="ru-RU" sz="2800" b="1">
                <a:latin typeface="Times New Roman"/>
                <a:cs typeface="Times New Roman"/>
              </a:rPr>
              <a:t>образовательная </a:t>
            </a:r>
            <a:r>
              <a:rPr lang="ru-RU" sz="2800" b="1">
                <a:latin typeface="Times New Roman"/>
                <a:cs typeface="Times New Roman"/>
              </a:rPr>
              <a:t>группа  № 10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0" t="17451" r="0" b="12200"/>
          <a:stretch/>
        </p:blipFill>
        <p:spPr bwMode="auto">
          <a:xfrm rot="21446544">
            <a:off x="829414" y="3817400"/>
            <a:ext cx="7628457" cy="2875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12988" t="0" r="0" b="0"/>
          <a:stretch/>
        </p:blipFill>
        <p:spPr bwMode="auto">
          <a:xfrm>
            <a:off x="391480" y="560647"/>
            <a:ext cx="4112202" cy="3256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72000" y="630774"/>
            <a:ext cx="4248472" cy="3186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Средняя </a:t>
            </a:r>
            <a:r>
              <a:rPr lang="ru-RU" sz="2800" b="1">
                <a:latin typeface="Times New Roman"/>
                <a:cs typeface="Times New Roman"/>
              </a:rPr>
              <a:t>образовательная </a:t>
            </a:r>
            <a:r>
              <a:rPr lang="ru-RU" sz="2800" b="1">
                <a:latin typeface="Times New Roman"/>
                <a:cs typeface="Times New Roman"/>
              </a:rPr>
              <a:t>группа  № 8</a:t>
            </a:r>
            <a:endParaRPr/>
          </a:p>
          <a:p>
            <a:pPr>
              <a:defRPr/>
            </a:pPr>
            <a:endParaRPr lang="ru-RU" sz="28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3538" t="17450" r="2750" b="18501"/>
          <a:stretch/>
        </p:blipFill>
        <p:spPr bwMode="auto">
          <a:xfrm>
            <a:off x="63841" y="692696"/>
            <a:ext cx="5760640" cy="2952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0" t="2750" r="0" b="6950"/>
          <a:stretch/>
        </p:blipFill>
        <p:spPr bwMode="auto">
          <a:xfrm>
            <a:off x="3379792" y="3223467"/>
            <a:ext cx="5512688" cy="3611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3837" y="3867162"/>
            <a:ext cx="3131840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913320" y="710078"/>
            <a:ext cx="2878609" cy="2158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Times New Roman"/>
                <a:cs typeface="Times New Roman"/>
              </a:rPr>
              <a:t>Старшая </a:t>
            </a:r>
            <a:r>
              <a:rPr lang="ru-RU" sz="2800" b="1">
                <a:latin typeface="Times New Roman"/>
                <a:cs typeface="Times New Roman"/>
              </a:rPr>
              <a:t>образовательная </a:t>
            </a:r>
            <a:r>
              <a:rPr lang="ru-RU" sz="2800" b="1">
                <a:latin typeface="Times New Roman"/>
                <a:cs typeface="Times New Roman"/>
              </a:rPr>
              <a:t>группа  № </a:t>
            </a:r>
            <a:r>
              <a:rPr lang="ru-RU" sz="2800" b="1">
                <a:latin typeface="Times New Roman"/>
                <a:cs typeface="Times New Roman"/>
              </a:rPr>
              <a:t>6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Times New Roman"/>
                <a:cs typeface="Times New Roman"/>
              </a:rPr>
              <a:t>«Природа южного Урала»</a:t>
            </a: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125298" y="3277154"/>
            <a:ext cx="4427984" cy="33209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3352825" y="1162972"/>
            <a:ext cx="5198979" cy="3899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Times New Roman"/>
                <a:cs typeface="Times New Roman"/>
              </a:rPr>
              <a:t>Подготовительная к школе </a:t>
            </a:r>
            <a:r>
              <a:rPr lang="ru-RU" sz="2800" b="1">
                <a:latin typeface="Times New Roman"/>
                <a:cs typeface="Times New Roman"/>
              </a:rPr>
              <a:t>образовательная </a:t>
            </a:r>
            <a:r>
              <a:rPr lang="ru-RU" sz="2800" b="1">
                <a:latin typeface="Times New Roman"/>
                <a:cs typeface="Times New Roman"/>
              </a:rPr>
              <a:t>группа  № </a:t>
            </a:r>
            <a:r>
              <a:rPr lang="ru-RU" sz="2800" b="1">
                <a:latin typeface="Times New Roman"/>
                <a:cs typeface="Times New Roman"/>
              </a:rPr>
              <a:t>11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Times New Roman"/>
                <a:cs typeface="Times New Roman"/>
              </a:rPr>
              <a:t>«Урал мастеровой»</a:t>
            </a: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0" t="0" r="0" b="37400"/>
          <a:stretch/>
        </p:blipFill>
        <p:spPr bwMode="auto">
          <a:xfrm rot="10800000">
            <a:off x="3456483" y="4066499"/>
            <a:ext cx="5580112" cy="2619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400000">
            <a:off x="-319366" y="2334340"/>
            <a:ext cx="4370461" cy="3271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60454" y="1484784"/>
            <a:ext cx="3667510" cy="2745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-7334" y="116632"/>
            <a:ext cx="8899814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Вторая младшая </a:t>
            </a:r>
            <a:r>
              <a:rPr lang="ru-RU" sz="2800" b="1">
                <a:latin typeface="Times New Roman"/>
                <a:cs typeface="Times New Roman"/>
              </a:rPr>
              <a:t>образовательная </a:t>
            </a:r>
            <a:r>
              <a:rPr lang="ru-RU" sz="2800" b="1">
                <a:latin typeface="Times New Roman"/>
                <a:cs typeface="Times New Roman"/>
              </a:rPr>
              <a:t>группа  № 9</a:t>
            </a:r>
            <a:r>
              <a:rPr lang="ru-RU" sz="2800" b="1">
                <a:latin typeface="Times New Roman"/>
                <a:cs typeface="Times New Roman"/>
              </a:rPr>
              <a:t> «Детский сад наш дом родной»</a:t>
            </a: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331997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-7334" y="116632"/>
            <a:ext cx="8899814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Вторая младшая </a:t>
            </a:r>
            <a:r>
              <a:rPr lang="ru-RU" sz="2800" b="1">
                <a:latin typeface="Times New Roman"/>
                <a:cs typeface="Times New Roman"/>
              </a:rPr>
              <a:t>образовательная </a:t>
            </a:r>
            <a:r>
              <a:rPr lang="ru-RU" sz="2800" b="1">
                <a:latin typeface="Times New Roman"/>
                <a:cs typeface="Times New Roman"/>
              </a:rPr>
              <a:t>группа  № </a:t>
            </a:r>
            <a:r>
              <a:rPr lang="ru-RU" sz="2800" b="1">
                <a:latin typeface="Times New Roman"/>
                <a:cs typeface="Times New Roman"/>
              </a:rPr>
              <a:t>12 «Улицы города Челябинска</a:t>
            </a:r>
            <a:r>
              <a:rPr lang="ru-RU" sz="2800" b="1">
                <a:latin typeface="Times New Roman"/>
                <a:cs typeface="Times New Roman"/>
              </a:rPr>
              <a:t>»</a:t>
            </a:r>
            <a:endParaRPr lang="en-US" sz="2800" b="1"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4259" y="4676622"/>
            <a:ext cx="2906203" cy="2182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0" t="29146" r="0" b="32964"/>
          <a:stretch/>
        </p:blipFill>
        <p:spPr bwMode="auto">
          <a:xfrm>
            <a:off x="3491880" y="4803044"/>
            <a:ext cx="5652120" cy="1872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53728" y="1131160"/>
            <a:ext cx="4750720" cy="3567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 l="6856" t="8292" r="8584" b="0"/>
          <a:stretch/>
        </p:blipFill>
        <p:spPr bwMode="auto">
          <a:xfrm>
            <a:off x="755576" y="1104101"/>
            <a:ext cx="2380098" cy="3437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Times New Roman"/>
                <a:cs typeface="Times New Roman"/>
              </a:rPr>
              <a:t>Подготовительная к школе группа компенсирующей направленности  </a:t>
            </a:r>
            <a:r>
              <a:rPr lang="ru-RU" sz="2800" b="1">
                <a:latin typeface="Times New Roman"/>
                <a:cs typeface="Times New Roman"/>
              </a:rPr>
              <a:t>№ </a:t>
            </a:r>
            <a:r>
              <a:rPr lang="ru-RU" sz="2800" b="1">
                <a:latin typeface="Times New Roman"/>
                <a:cs typeface="Times New Roman"/>
              </a:rPr>
              <a:t>1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Times New Roman"/>
                <a:cs typeface="Times New Roman"/>
              </a:rPr>
              <a:t>«</a:t>
            </a:r>
            <a:r>
              <a:rPr lang="ru-RU" sz="2800" b="1">
                <a:latin typeface="Times New Roman"/>
                <a:cs typeface="Times New Roman"/>
              </a:rPr>
              <a:t>Ч</a:t>
            </a:r>
            <a:r>
              <a:rPr lang="ru-RU" sz="2800" b="1">
                <a:latin typeface="Times New Roman"/>
                <a:cs typeface="Times New Roman"/>
              </a:rPr>
              <a:t>елябинск - промышленный»</a:t>
            </a: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0" t="2750" r="0" b="17450"/>
          <a:stretch/>
        </p:blipFill>
        <p:spPr bwMode="auto">
          <a:xfrm>
            <a:off x="30101" y="4033624"/>
            <a:ext cx="4869237" cy="2914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0" t="12201" r="0" b="18501"/>
          <a:stretch/>
        </p:blipFill>
        <p:spPr bwMode="auto">
          <a:xfrm>
            <a:off x="4250032" y="1450713"/>
            <a:ext cx="4789386" cy="2732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2101" y="1597375"/>
            <a:ext cx="3851920" cy="2436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6064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Подготовительная к школе группа компенсирующей направленности  </a:t>
            </a:r>
            <a:r>
              <a:rPr lang="ru-RU" sz="2800" b="1">
                <a:latin typeface="Times New Roman"/>
                <a:cs typeface="Times New Roman"/>
              </a:rPr>
              <a:t>№ 2</a:t>
            </a:r>
            <a:endParaRPr lang="ru-RU" sz="2800" b="1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«</a:t>
            </a:r>
            <a:r>
              <a:rPr lang="ru-RU" sz="2800" b="1">
                <a:latin typeface="Times New Roman"/>
                <a:cs typeface="Times New Roman"/>
              </a:rPr>
              <a:t>К</a:t>
            </a:r>
            <a:r>
              <a:rPr lang="ru-RU" sz="2800" b="1">
                <a:latin typeface="Times New Roman"/>
                <a:cs typeface="Times New Roman"/>
              </a:rPr>
              <a:t>урчатовский район самый молодой в городе»</a:t>
            </a: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4954933" y="2956262"/>
            <a:ext cx="5147195" cy="2372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6846" y="4951363"/>
            <a:ext cx="2364767" cy="1734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484515" y="4967876"/>
            <a:ext cx="3857587" cy="1689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 l="0" t="14954" r="0" b="7069"/>
          <a:stretch/>
        </p:blipFill>
        <p:spPr bwMode="auto">
          <a:xfrm>
            <a:off x="429041" y="1632080"/>
            <a:ext cx="5514122" cy="3169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Подготовительная к школе группа компенсирующей направленности  </a:t>
            </a:r>
            <a:r>
              <a:rPr lang="ru-RU" sz="2800" b="1">
                <a:latin typeface="Times New Roman"/>
                <a:cs typeface="Times New Roman"/>
              </a:rPr>
              <a:t>№ </a:t>
            </a:r>
            <a:r>
              <a:rPr lang="ru-RU" sz="2800" b="1">
                <a:latin typeface="Times New Roman"/>
                <a:cs typeface="Times New Roman"/>
              </a:rPr>
              <a:t>7</a:t>
            </a:r>
            <a:endParaRPr/>
          </a:p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«Наша Родина - </a:t>
            </a:r>
            <a:r>
              <a:rPr lang="ru-RU" sz="2800" b="1">
                <a:latin typeface="Times New Roman"/>
                <a:cs typeface="Times New Roman"/>
              </a:rPr>
              <a:t>Р</a:t>
            </a:r>
            <a:r>
              <a:rPr lang="ru-RU" sz="2800" b="1">
                <a:latin typeface="Times New Roman"/>
                <a:cs typeface="Times New Roman"/>
              </a:rPr>
              <a:t>оссия»</a:t>
            </a: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23392"/>
            <a:ext cx="9121232" cy="683460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260648"/>
            <a:ext cx="8856984" cy="381642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>
                <a:solidFill>
                  <a:schemeClr val="tx1"/>
                </a:solidFill>
                <a:latin typeface="Times New Roman"/>
                <a:cs typeface="Times New Roman"/>
              </a:rPr>
              <a:t>Программа </a:t>
            </a: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>
                <a:solidFill>
                  <a:schemeClr val="tx1"/>
                </a:solidFill>
                <a:latin typeface="Times New Roman"/>
                <a:cs typeface="Times New Roman"/>
              </a:rPr>
              <a:t>по патриотическому воспитанию </a:t>
            </a:r>
            <a:endParaRPr/>
          </a:p>
          <a:p>
            <a:pPr algn="ctr">
              <a:defRPr/>
            </a:pP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>
                <a:solidFill>
                  <a:schemeClr val="tx1"/>
                </a:solidFill>
                <a:latin typeface="Times New Roman"/>
                <a:cs typeface="Times New Roman"/>
              </a:rPr>
              <a:t>«Маленькие жители большого города»</a:t>
            </a: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>
                <a:solidFill>
                  <a:schemeClr val="tx1"/>
                </a:solidFill>
                <a:latin typeface="Times New Roman"/>
                <a:cs typeface="Times New Roman"/>
              </a:rPr>
              <a:t>МАДОУ «ДС № 478 г. Челябинска»</a:t>
            </a:r>
            <a:endParaRPr/>
          </a:p>
          <a:p>
            <a:pPr algn="ctr">
              <a:defRPr/>
            </a:pPr>
            <a:endParaRPr lang="ru-RU" sz="54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028" name="Picture 4" descr="Фото Красной площади (132 фото)"/>
          <p:cNvPicPr>
            <a:picLocks noChangeAspect="1" noChangeArrowheads="1"/>
          </p:cNvPicPr>
          <p:nvPr/>
        </p:nvPicPr>
        <p:blipFill>
          <a:blip r:embed="rId3"/>
          <a:srcRect l="0" t="0" r="43816" b="0"/>
          <a:stretch/>
        </p:blipFill>
        <p:spPr bwMode="auto">
          <a:xfrm>
            <a:off x="3779912" y="2164175"/>
            <a:ext cx="1837434" cy="21838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22537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Старшая  группа компенсирующей направленности  </a:t>
            </a:r>
            <a:r>
              <a:rPr lang="ru-RU" sz="2800" b="1">
                <a:latin typeface="Times New Roman"/>
                <a:cs typeface="Times New Roman"/>
              </a:rPr>
              <a:t>№ 3</a:t>
            </a:r>
            <a:endParaRPr lang="ru-RU" sz="2800" b="1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«Детские писатели Южного Урала»</a:t>
            </a: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1563" t="3071" r="31942" b="-3070"/>
          <a:stretch/>
        </p:blipFill>
        <p:spPr bwMode="auto">
          <a:xfrm rot="5400000">
            <a:off x="477287" y="1515116"/>
            <a:ext cx="2884533" cy="3247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35167" y="1696595"/>
            <a:ext cx="5135826" cy="3851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7011" y="4734064"/>
            <a:ext cx="3196288" cy="1968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Карта России</a:t>
            </a:r>
            <a:endParaRPr/>
          </a:p>
          <a:p>
            <a:pPr algn="ctr">
              <a:defRPr/>
            </a:pP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2750" t="9051" r="1176" b="8001"/>
          <a:stretch/>
        </p:blipFill>
        <p:spPr bwMode="auto">
          <a:xfrm>
            <a:off x="16802" y="791543"/>
            <a:ext cx="8784976" cy="568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  <a:normAutofit/>
          </a:bodyPr>
          <a:lstStyle/>
          <a:p>
            <a:pPr algn="ctr">
              <a:defRPr/>
            </a:pPr>
            <a:r>
              <a:rPr lang="ru-RU" sz="2800">
                <a:latin typeface="Times New Roman"/>
                <a:cs typeface="Times New Roman"/>
              </a:rPr>
              <a:t>Тематические планы по патриотическому воспитанию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1331638" y="1052735"/>
            <a:ext cx="7632847" cy="5699576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1829" y="4786526"/>
          <a:ext cx="1300024" cy="1705062"/>
        </p:xfrm>
        <a:graphic>
          <a:graphicData uri="http://schemas.openxmlformats.org/presentationml/2006/ole">
            <p:oleObj name="oleObj" r:id="rId5" imgW="4228465" imgH="5546725" progId="Acrobat.Document.DC">
              <p:embed/>
              <p:pic>
                <p:nvPicPr>
                  <p:cNvPr id="13317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101829" y="4786526"/>
                    <a:ext cx="1300024" cy="170506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0"/>
            <a:ext cx="8734068" cy="64807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Наши традиции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4785" t="0" r="6619" b="0"/>
          <a:stretch/>
        </p:blipFill>
        <p:spPr bwMode="auto">
          <a:xfrm>
            <a:off x="1609644" y="692694"/>
            <a:ext cx="7272808" cy="6025851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26880" y="4925331"/>
          <a:ext cx="1300024" cy="1705062"/>
        </p:xfrm>
        <a:graphic>
          <a:graphicData uri="http://schemas.openxmlformats.org/presentationml/2006/ole">
            <p:oleObj name="oleObj" r:id="rId5" imgW="4228465" imgH="5546725" progId="Acrobat.Document.DC">
              <p:embed/>
              <p:pic>
                <p:nvPicPr>
                  <p:cNvPr id="13318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226880" y="4925331"/>
                    <a:ext cx="1300024" cy="170506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0"/>
            <a:ext cx="8734068" cy="64807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Наши праздники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0" t="0" r="6451" b="0"/>
          <a:stretch/>
        </p:blipFill>
        <p:spPr bwMode="auto">
          <a:xfrm>
            <a:off x="1763687" y="653616"/>
            <a:ext cx="7460919" cy="6004048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11239" y="4864129"/>
          <a:ext cx="1501539" cy="1969361"/>
        </p:xfrm>
        <a:graphic>
          <a:graphicData uri="http://schemas.openxmlformats.org/presentationml/2006/ole">
            <p:oleObj name="oleObj" r:id="rId5" imgW="4228465" imgH="5546725" progId="Acrobat.Document.DC">
              <p:embed/>
              <p:pic>
                <p:nvPicPr>
                  <p:cNvPr id="13319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211239" y="4864129"/>
                    <a:ext cx="1501539" cy="1969361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0"/>
            <a:ext cx="8734068" cy="64807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Наши конкурсы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0" t="0" r="7319" b="0"/>
          <a:stretch/>
        </p:blipFill>
        <p:spPr bwMode="auto">
          <a:xfrm>
            <a:off x="1530540" y="697061"/>
            <a:ext cx="7538348" cy="5794527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1829" y="4786526"/>
          <a:ext cx="1300024" cy="1705062"/>
        </p:xfrm>
        <a:graphic>
          <a:graphicData uri="http://schemas.openxmlformats.org/presentationml/2006/ole">
            <p:oleObj name="oleObj" r:id="rId5" imgW="4228465" imgH="5546725" progId="Acrobat.Document.DC">
              <p:embed/>
              <p:pic>
                <p:nvPicPr>
                  <p:cNvPr id="13320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101829" y="4786526"/>
                    <a:ext cx="1300024" cy="170506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72537" y="-69278"/>
            <a:ext cx="8892480" cy="112474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tx1"/>
                </a:solidFill>
                <a:latin typeface="Times New Roman"/>
                <a:cs typeface="Times New Roman"/>
              </a:rPr>
              <a:t>    </a:t>
            </a: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Участие </a:t>
            </a: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в конкурсе </a:t>
            </a:r>
            <a:endParaRPr lang="ru-RU" sz="32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«Лучший детский сад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   по реализации приоритетного направления»</a:t>
            </a:r>
            <a:endParaRPr/>
          </a:p>
          <a:p>
            <a:pPr>
              <a:defRPr/>
            </a:pPr>
            <a:endParaRPr lang="ru-RU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663176" y="1481831"/>
            <a:ext cx="3746103" cy="52504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79512" y="5013176"/>
          <a:ext cx="1300024" cy="1705062"/>
        </p:xfrm>
        <a:graphic>
          <a:graphicData uri="http://schemas.openxmlformats.org/presentationml/2006/ole">
            <p:oleObj name="oleObj" r:id="rId5" imgW="4228465" imgH="5546725" progId="Acrobat.Document.DC">
              <p:embed/>
              <p:pic>
                <p:nvPicPr>
                  <p:cNvPr id="13321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179512" y="5013176"/>
                    <a:ext cx="1300024" cy="170506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pic>
        <p:nvPicPr>
          <p:cNvPr id="8" name="Picture 4" descr="C:\Users\Пользователь\Desktop\рабочий стол 2\Патриотическое воспитание\Центры с презентацией\IMG_7708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 rot="5400000">
            <a:off x="97515" y="2630714"/>
            <a:ext cx="2315636" cy="1736727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/>
          <a:srcRect l="34702" t="4396" r="35009" b="18233"/>
          <a:stretch/>
        </p:blipFill>
        <p:spPr bwMode="auto">
          <a:xfrm>
            <a:off x="6982867" y="2226095"/>
            <a:ext cx="1671684" cy="2402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63549" y="-73386"/>
            <a:ext cx="9080451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34405" y="260648"/>
            <a:ext cx="6741900" cy="6480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Участие педагогов Учреждения</a:t>
            </a:r>
            <a:endParaRPr lang="ru-RU" sz="2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>
                <a:solidFill>
                  <a:schemeClr val="tx1"/>
                </a:solidFill>
                <a:latin typeface="Times New Roman"/>
                <a:cs typeface="Times New Roman"/>
              </a:rPr>
              <a:t>1. 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РМО «Создание образовательной среды для                                                  реализации приоритетного направления:                                               документы, действия, среда» </a:t>
            </a:r>
            <a:endParaRPr/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- «РППС по патриотическому воспитанию                                            «Маленькие жители большого города» - 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Годзелых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 Я.С.</a:t>
            </a:r>
            <a:endParaRPr/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- «Театральный куб» – Теплякова О.А.</a:t>
            </a:r>
            <a:endParaRPr/>
          </a:p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2. Статьи в сборник «Создано. Рекомендовано – 2024»</a:t>
            </a:r>
            <a:endParaRPr/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- «Патриотическое воспитание в ДОУ» - 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Годзелых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 Я.С.</a:t>
            </a:r>
            <a:endParaRPr/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-  ГМО «Театральный куб» - Теплякова О.А.</a:t>
            </a: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8983" t="16715" r="23186" b="9742"/>
          <a:stretch/>
        </p:blipFill>
        <p:spPr bwMode="auto">
          <a:xfrm>
            <a:off x="1505080" y="4293096"/>
            <a:ext cx="1985765" cy="247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39120" t="16716" r="23132" b="6667"/>
          <a:stretch/>
        </p:blipFill>
        <p:spPr bwMode="auto">
          <a:xfrm>
            <a:off x="3491880" y="4352688"/>
            <a:ext cx="1791214" cy="241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43819" t="19487" r="28091" b="12820"/>
          <a:stretch/>
        </p:blipFill>
        <p:spPr bwMode="auto">
          <a:xfrm>
            <a:off x="7389243" y="4399252"/>
            <a:ext cx="1835750" cy="248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 l="44011" t="19634" r="28790" b="13406"/>
          <a:stretch/>
        </p:blipFill>
        <p:spPr bwMode="auto">
          <a:xfrm>
            <a:off x="5549679" y="4430175"/>
            <a:ext cx="1758571" cy="243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7" descr="C:\Users\Пользователь\Desktop\4.pn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516216" y="2492896"/>
            <a:ext cx="2520386" cy="1890142"/>
          </a:xfrm>
          <a:prstGeom prst="rect">
            <a:avLst/>
          </a:prstGeom>
          <a:noFill/>
        </p:spPr>
      </p:pic>
      <p:pic>
        <p:nvPicPr>
          <p:cNvPr id="2056" name="Picture 8" descr="C:\Users\Пользователь\Desktop\ЯС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 rot="5400000">
            <a:off x="6771577" y="281842"/>
            <a:ext cx="2437836" cy="1828378"/>
          </a:xfrm>
          <a:prstGeom prst="rect">
            <a:avLst/>
          </a:prstGeom>
          <a:noFill/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-7334" y="5014982"/>
          <a:ext cx="1300024" cy="1705062"/>
        </p:xfrm>
        <a:graphic>
          <a:graphicData uri="http://schemas.openxmlformats.org/presentationml/2006/ole">
            <p:oleObj name="oleObj" r:id="rId10" imgW="4228465" imgH="5546725" progId="Acrobat.Document.DC">
              <p:embed/>
              <p:pic>
                <p:nvPicPr>
                  <p:cNvPr id="13322" name=""/>
                  <p:cNvPicPr/>
                  <p:nvPr/>
                </p:nvPicPr>
                <p:blipFill>
                  <a:blip r:embed="rId9"/>
                  <a:stretch/>
                </p:blipFill>
                <p:spPr bwMode="auto">
                  <a:xfrm>
                    <a:off x="-7334" y="5014982"/>
                    <a:ext cx="1300024" cy="170506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63549" y="286544"/>
            <a:ext cx="9080451" cy="63367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34405" y="260648"/>
            <a:ext cx="8568952" cy="64807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Паспорт группы</a:t>
            </a:r>
            <a:endParaRPr lang="ru-RU" sz="2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51520" y="4918186"/>
          <a:ext cx="1300024" cy="1705062"/>
        </p:xfrm>
        <a:graphic>
          <a:graphicData uri="http://schemas.openxmlformats.org/presentationml/2006/ole">
            <p:oleObj name="oleObj" r:id="rId4" imgW="4228465" imgH="5546725" progId="Acrobat.Document.DC">
              <p:embed/>
              <p:pic>
                <p:nvPicPr>
                  <p:cNvPr id="13323" name=""/>
                  <p:cNvPicPr/>
                  <p:nvPr/>
                </p:nvPicPr>
                <p:blipFill>
                  <a:blip r:embed="rId3"/>
                  <a:stretch/>
                </p:blipFill>
                <p:spPr bwMode="auto">
                  <a:xfrm>
                    <a:off x="251520" y="4918186"/>
                    <a:ext cx="1300024" cy="170506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33446" y="0"/>
            <a:ext cx="9080451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48148" y="37292"/>
            <a:ext cx="8568952" cy="64807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      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Встреча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с интересными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людьми</a:t>
            </a:r>
            <a:endParaRPr lang="ru-RU" sz="36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1. Кибиткина Галина Николаевна, главный археограф объединенного государственного архива Челябинской области </a:t>
            </a:r>
            <a:endParaRPr/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2. Сыч Елена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Кашвиловна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, член союза детских писателей Южного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У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рала </a:t>
            </a:r>
            <a:endParaRPr/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3.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Фонотов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Михаил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Саввович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, писатель и журналист Южного Урала, заслуженный работник культуры РСФСР и т.д. </a:t>
            </a:r>
            <a:endParaRPr/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4. Назарова Любовь Владимировна, из «Дом ветеранов», мастер-класс с детьми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      </a:t>
            </a:r>
            <a:endParaRPr/>
          </a:p>
        </p:txBody>
      </p:sp>
      <p:pic>
        <p:nvPicPr>
          <p:cNvPr id="4" name="Picture 2" descr="C:\Users\Пользователь\Desktop\рабочий стол 2\Встреча с Кибитктной Г.Н\IMG_7632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-15501" y="2907565"/>
            <a:ext cx="2566803" cy="1925102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Сыч1.jpe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491026" y="4803033"/>
            <a:ext cx="2384669" cy="1788502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Сыч.jpe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265094" y="4140562"/>
            <a:ext cx="1827431" cy="2436575"/>
          </a:xfrm>
          <a:prstGeom prst="rect">
            <a:avLst/>
          </a:prstGeom>
          <a:noFill/>
        </p:spPr>
      </p:pic>
      <p:pic>
        <p:nvPicPr>
          <p:cNvPr id="4098" name="Picture 2" descr="C:\Users\Пользователь\Desktop\1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512898" y="3870116"/>
            <a:ext cx="1836090" cy="2448120"/>
          </a:xfrm>
          <a:prstGeom prst="rect">
            <a:avLst/>
          </a:prstGeom>
          <a:noFill/>
        </p:spPr>
      </p:pic>
      <p:pic>
        <p:nvPicPr>
          <p:cNvPr id="6" name="Picture 3" descr="C:\Users\Пользователь\Desktop\IMG_8108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 rot="10800000">
            <a:off x="5076056" y="2661448"/>
            <a:ext cx="2288204" cy="1716152"/>
          </a:xfrm>
          <a:prstGeom prst="rect">
            <a:avLst/>
          </a:prstGeom>
          <a:noFill/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79512" y="4973393"/>
          <a:ext cx="1300024" cy="1705062"/>
        </p:xfrm>
        <a:graphic>
          <a:graphicData uri="http://schemas.openxmlformats.org/presentationml/2006/ole">
            <p:oleObj name="oleObj" r:id="rId9" imgW="4228465" imgH="5546725" progId="Acrobat.Document.DC">
              <p:embed/>
              <p:pic>
                <p:nvPicPr>
                  <p:cNvPr id="13324" name=""/>
                  <p:cNvPicPr/>
                  <p:nvPr/>
                </p:nvPicPr>
                <p:blipFill>
                  <a:blip r:embed="rId8"/>
                  <a:stretch/>
                </p:blipFill>
                <p:spPr bwMode="auto">
                  <a:xfrm>
                    <a:off x="179512" y="4973393"/>
                    <a:ext cx="1300024" cy="170506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0"/>
            <a:ext cx="8784976" cy="6093296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ПРОГРАММА</a:t>
            </a:r>
            <a:endParaRPr/>
          </a:p>
          <a:p>
            <a:pPr marL="176213" algn="just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1800" b="1">
                <a:solidFill>
                  <a:schemeClr val="tx1"/>
                </a:solidFill>
                <a:latin typeface="Times New Roman"/>
                <a:cs typeface="Times New Roman"/>
              </a:rPr>
              <a:t>Цель: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Организация условий способствующих патриотическому воспитанию</a:t>
            </a:r>
            <a:r>
              <a:rPr lang="en-US" sz="18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детей дошкольного возраста</a:t>
            </a:r>
            <a:endParaRPr/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   </a:t>
            </a:r>
            <a:r>
              <a:rPr lang="en-US" sz="1800">
                <a:solidFill>
                  <a:schemeClr val="tx1"/>
                </a:solidFill>
                <a:latin typeface="Times New Roman"/>
                <a:cs typeface="Times New Roman"/>
              </a:rPr>
              <a:t>   </a:t>
            </a:r>
            <a:r>
              <a:rPr lang="ru-RU" sz="1800" b="1">
                <a:solidFill>
                  <a:schemeClr val="tx1"/>
                </a:solidFill>
                <a:latin typeface="Times New Roman"/>
                <a:cs typeface="Times New Roman"/>
              </a:rPr>
              <a:t>Задачи: </a:t>
            </a:r>
            <a:endParaRPr/>
          </a:p>
          <a:p>
            <a:pPr lvl="0"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  1. Воспитание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в детях чувства достоинства, гордости за свою семью, город, край,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страну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, народ.</a:t>
            </a:r>
            <a:endParaRPr/>
          </a:p>
          <a:p>
            <a:pPr lvl="0"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  2. Формирование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бережного отношения к человеку, природе, к миру созданному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трудом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человека.</a:t>
            </a:r>
            <a:endParaRPr/>
          </a:p>
          <a:p>
            <a:pPr lvl="0"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  3. Формирование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представления детей о быте, традициях, культуре нашего края,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уважения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к культурам других народов.</a:t>
            </a:r>
            <a:endParaRPr/>
          </a:p>
          <a:p>
            <a:pPr lvl="0"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  4. Способствование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активному вовлечению родителей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(законных представителей) в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совместную деятельность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с ребенком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в условиях семьи и детского сада.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 </a:t>
            </a:r>
            <a:endParaRPr/>
          </a:p>
          <a:p>
            <a:pPr algn="l">
              <a:defRPr/>
            </a:pPr>
            <a:endParaRPr lang="ru-RU" sz="28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 descr="Герб России — Википедия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9552" y="206178"/>
            <a:ext cx="1080120" cy="11881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AutoNum type="arabicPeriod"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51520" y="260648"/>
            <a:ext cx="8862378" cy="583264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Педагогическая гостиная </a:t>
            </a:r>
            <a:endParaRPr lang="ru-RU" sz="36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мастер-классы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/>
          </a:p>
          <a:p>
            <a:pPr>
              <a:defRPr/>
            </a:pPr>
            <a:endParaRPr lang="ru-RU" sz="20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1 группа – «Игровые технологии по патриотическому воспитанию»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2 группа – «Создание </a:t>
            </a:r>
            <a:r>
              <a:rPr lang="en-US" sz="2000">
                <a:solidFill>
                  <a:schemeClr val="tx1"/>
                </a:solidFill>
                <a:latin typeface="Times New Roman"/>
                <a:cs typeface="Times New Roman"/>
              </a:rPr>
              <a:t>QR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-кодов по патриотическому развитию в работе с родителями»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3 группа – «Изготовление книжек-малышек по произведениям уральских авторов»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7 группа – «Создание РППС в группе  по патриотическому воспитанию «Наша 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р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одина Россия»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8 группа – «Челябинск спортивный»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10 группа – «Использование театрального куба в совместной деятельности»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11 группа – «Урал мастеровой»</a:t>
            </a:r>
            <a:endParaRPr/>
          </a:p>
          <a:p>
            <a:pPr algn="l">
              <a:defRPr/>
            </a:pP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3400" b="1">
                <a:solidFill>
                  <a:schemeClr val="tx1"/>
                </a:solidFill>
                <a:latin typeface="Times New Roman"/>
                <a:cs typeface="Times New Roman"/>
              </a:rPr>
              <a:t>     </a:t>
            </a:r>
            <a:endParaRPr lang="ru-RU" sz="24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467544" y="281076"/>
          <a:ext cx="1300024" cy="1705062"/>
        </p:xfrm>
        <a:graphic>
          <a:graphicData uri="http://schemas.openxmlformats.org/presentationml/2006/ole">
            <p:oleObj name="oleObj" r:id="rId4" imgW="4228465" imgH="5546725" progId="Acrobat.Document.DC">
              <p:embed/>
              <p:pic>
                <p:nvPicPr>
                  <p:cNvPr id="13325" name=""/>
                  <p:cNvPicPr/>
                  <p:nvPr/>
                </p:nvPicPr>
                <p:blipFill>
                  <a:blip r:embed="rId3"/>
                  <a:stretch/>
                </p:blipFill>
                <p:spPr bwMode="auto">
                  <a:xfrm>
                    <a:off x="467544" y="281076"/>
                    <a:ext cx="1300024" cy="170506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51520" y="260648"/>
            <a:ext cx="8862378" cy="583264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Педагогическая гостиная </a:t>
            </a:r>
            <a:endParaRPr lang="ru-RU" sz="36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мастер-классы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/>
          </a:p>
          <a:p>
            <a:pPr>
              <a:defRPr/>
            </a:pPr>
            <a:endParaRPr lang="ru-RU" sz="20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3400" b="1">
                <a:solidFill>
                  <a:schemeClr val="tx1"/>
                </a:solidFill>
                <a:latin typeface="Times New Roman"/>
                <a:cs typeface="Times New Roman"/>
              </a:rPr>
              <a:t>     </a:t>
            </a:r>
            <a:endParaRPr lang="ru-RU" sz="24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075" name="Picture 3" descr="C:\Users\Пользователь\Desktop\мастер-класс 2024\IMG_7979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rot="5400000">
            <a:off x="-45218" y="4479935"/>
            <a:ext cx="2515453" cy="1886590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Ромашина ЕВ\IMG_8037.JPG"/>
          <p:cNvPicPr>
            <a:picLocks noChangeAspect="1" noChangeArrowheads="1"/>
          </p:cNvPicPr>
          <p:nvPr/>
        </p:nvPicPr>
        <p:blipFill>
          <a:blip r:embed="rId4"/>
          <a:srcRect l="24939" t="0" r="0" b="0"/>
          <a:stretch/>
        </p:blipFill>
        <p:spPr bwMode="auto">
          <a:xfrm rot="5400000">
            <a:off x="4705595" y="4482367"/>
            <a:ext cx="2136022" cy="1827149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esktop\Ромашина ЕВ\IMG_8039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rot="5400000">
            <a:off x="6865534" y="4578571"/>
            <a:ext cx="2533099" cy="1899824"/>
          </a:xfrm>
          <a:prstGeom prst="rect">
            <a:avLst/>
          </a:prstGeom>
          <a:noFill/>
        </p:spPr>
      </p:pic>
      <p:pic>
        <p:nvPicPr>
          <p:cNvPr id="3078" name="Picture 6" descr="C:\Users\Пользователь\Desktop\Ромашина ЕВ\IMG_8040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 rot="5400000">
            <a:off x="2501499" y="4743250"/>
            <a:ext cx="2344895" cy="1758671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Ромашина ЕВ\IMG_8043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 rot="5400000">
            <a:off x="6621225" y="1741421"/>
            <a:ext cx="2494993" cy="1871245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Ромашина ЕВ\IMG_8048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 rot="5400000">
            <a:off x="2040729" y="1934977"/>
            <a:ext cx="2446349" cy="1834762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Ромашина ЕВ\IMG_8050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 rot="5400000">
            <a:off x="4289031" y="1913237"/>
            <a:ext cx="2668016" cy="2001012"/>
          </a:xfrm>
          <a:prstGeom prst="rect">
            <a:avLst/>
          </a:prstGeom>
          <a:noFill/>
        </p:spPr>
      </p:pic>
      <p:pic>
        <p:nvPicPr>
          <p:cNvPr id="2055" name="Picture 7" descr="C:\Users\Пользователь\Desktop\Ромашина ЕВ\IMG_8057.JP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 rot="5400000">
            <a:off x="-62652" y="1960823"/>
            <a:ext cx="2215517" cy="1661638"/>
          </a:xfrm>
          <a:prstGeom prst="rect">
            <a:avLst/>
          </a:prstGeom>
          <a:noFill/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95536" y="97423"/>
          <a:ext cx="1135317" cy="1489038"/>
        </p:xfrm>
        <a:graphic>
          <a:graphicData uri="http://schemas.openxmlformats.org/presentationml/2006/ole">
            <p:oleObj name="oleObj" r:id="rId12" imgW="4228465" imgH="5546725" progId="Acrobat.Document.DC">
              <p:embed/>
              <p:pic>
                <p:nvPicPr>
                  <p:cNvPr id="13326" name=""/>
                  <p:cNvPicPr/>
                  <p:nvPr/>
                </p:nvPicPr>
                <p:blipFill>
                  <a:blip r:embed="rId11"/>
                  <a:stretch/>
                </p:blipFill>
                <p:spPr bwMode="auto">
                  <a:xfrm>
                    <a:off x="395536" y="97423"/>
                    <a:ext cx="1135317" cy="148903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AutoNum type="arabicPeriod"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23528" y="260648"/>
            <a:ext cx="8568952" cy="583264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О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ткрытые занятия</a:t>
            </a:r>
            <a:endParaRPr lang="ru-RU" sz="36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lang="ru-RU" sz="2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3400" b="1">
                <a:solidFill>
                  <a:schemeClr val="tx1"/>
                </a:solidFill>
                <a:latin typeface="Times New Roman"/>
                <a:cs typeface="Times New Roman"/>
              </a:rPr>
              <a:t>     </a:t>
            </a:r>
            <a:endParaRPr lang="ru-RU" sz="24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 descr="C:\Users\Пользователь\Desktop\Ромашина ЕВ\IMG_20240403_093326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2471" y="1868586"/>
            <a:ext cx="1962578" cy="2616771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Ромашина ЕВ\IMG_20240403_090412 (1)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3401" y="4871655"/>
            <a:ext cx="2581457" cy="1650055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Ромашина ЕВ\IMG_20240403_094718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820504" y="4221088"/>
            <a:ext cx="2299160" cy="1586402"/>
          </a:xfrm>
          <a:prstGeom prst="rect">
            <a:avLst/>
          </a:prstGeom>
          <a:noFill/>
        </p:spPr>
      </p:pic>
      <p:pic>
        <p:nvPicPr>
          <p:cNvPr id="2054" name="Picture 6" descr="C:\Users\Пользователь\Desktop\Ромашина ЕВ\IMG_20240403_101031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660232" y="1030400"/>
            <a:ext cx="2232248" cy="2976330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Ромашина ЕВ\IMG_20240404_090428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2146244" y="917487"/>
            <a:ext cx="2014108" cy="2685477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Ромашина ЕВ\IMG_20240404_093609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2168760" y="3816232"/>
            <a:ext cx="1969076" cy="2625434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Ромашина ЕВ\IMG_20240409_093409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4221566" y="3949892"/>
            <a:ext cx="2458035" cy="1843526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esktop\Ромашина ЕВ\IMG_20240409_090630.jp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4344382" y="933769"/>
            <a:ext cx="2034044" cy="2712059"/>
          </a:xfrm>
          <a:prstGeom prst="rect">
            <a:avLst/>
          </a:prstGeom>
          <a:noFill/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16296" y="278148"/>
          <a:ext cx="974928" cy="1278678"/>
        </p:xfrm>
        <a:graphic>
          <a:graphicData uri="http://schemas.openxmlformats.org/presentationml/2006/ole">
            <p:oleObj name="oleObj" r:id="rId12" imgW="4228465" imgH="5546725" progId="Acrobat.Document.DC">
              <p:embed/>
              <p:pic>
                <p:nvPicPr>
                  <p:cNvPr id="13327" name=""/>
                  <p:cNvPicPr/>
                  <p:nvPr/>
                </p:nvPicPr>
                <p:blipFill>
                  <a:blip r:embed="rId11"/>
                  <a:stretch/>
                </p:blipFill>
                <p:spPr bwMode="auto">
                  <a:xfrm>
                    <a:off x="516296" y="278148"/>
                    <a:ext cx="974928" cy="127867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AutoNum type="arabicPeriod"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23528" y="260648"/>
            <a:ext cx="8568952" cy="583264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Экскурсии</a:t>
            </a:r>
            <a:endParaRPr/>
          </a:p>
          <a:p>
            <a:pPr algn="l">
              <a:defRPr/>
            </a:pPr>
            <a:r>
              <a:rPr lang="ru-RU" sz="3400" b="1">
                <a:solidFill>
                  <a:schemeClr val="tx1"/>
                </a:solidFill>
                <a:latin typeface="Times New Roman"/>
                <a:cs typeface="Times New Roman"/>
              </a:rPr>
              <a:t>1. </a:t>
            </a:r>
            <a:r>
              <a:rPr lang="ru-RU" sz="3400">
                <a:solidFill>
                  <a:schemeClr val="tx1"/>
                </a:solidFill>
                <a:latin typeface="Times New Roman"/>
                <a:cs typeface="Times New Roman"/>
              </a:rPr>
              <a:t>Детская библиотека № 12 (в течение года)</a:t>
            </a:r>
            <a:endParaRPr/>
          </a:p>
          <a:p>
            <a:pPr algn="l">
              <a:defRPr/>
            </a:pPr>
            <a:r>
              <a:rPr lang="ru-RU" sz="3400">
                <a:solidFill>
                  <a:schemeClr val="tx1"/>
                </a:solidFill>
                <a:latin typeface="Times New Roman"/>
                <a:cs typeface="Times New Roman"/>
              </a:rPr>
              <a:t>2. Школа № 152 (подготовительные группы)     </a:t>
            </a:r>
            <a:endParaRPr lang="ru-RU" sz="24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6146" name="Picture 2" descr="C:\Users\Пользователь\Desktop\библиотека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791758" y="2852936"/>
            <a:ext cx="2486436" cy="1864827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esktop\11 гр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rot="5400000">
            <a:off x="6045725" y="2747363"/>
            <a:ext cx="3170247" cy="2373283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 l="29753" t="20513" r="29533" b="26153"/>
          <a:stretch/>
        </p:blipFill>
        <p:spPr bwMode="auto">
          <a:xfrm>
            <a:off x="251520" y="2420888"/>
            <a:ext cx="3281384" cy="24178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-7334" y="5014982"/>
          <a:ext cx="1300024" cy="1705062"/>
        </p:xfrm>
        <a:graphic>
          <a:graphicData uri="http://schemas.openxmlformats.org/presentationml/2006/ole">
            <p:oleObj name="oleObj" r:id="rId7" imgW="4228465" imgH="5546725" progId="Acrobat.Document.DC">
              <p:embed/>
              <p:pic>
                <p:nvPicPr>
                  <p:cNvPr id="13328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-7334" y="5014982"/>
                    <a:ext cx="1300024" cy="170506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latin typeface="Times New Roman"/>
              <a:cs typeface="Times New Roman"/>
            </a:endParaRPr>
          </a:p>
        </p:txBody>
      </p:sp>
      <p:pic>
        <p:nvPicPr>
          <p:cNvPr id="6" name="Picture 2" descr="Красная площадь – Прогулка по Красной площади"/>
          <p:cNvPicPr>
            <a:picLocks noChangeAspect="1" noChangeArrowheads="1"/>
          </p:cNvPicPr>
          <p:nvPr/>
        </p:nvPicPr>
        <p:blipFill>
          <a:blip r:embed="rId3"/>
          <a:srcRect l="24761" t="0" r="37846" b="0"/>
          <a:stretch/>
        </p:blipFill>
        <p:spPr bwMode="auto">
          <a:xfrm>
            <a:off x="7164288" y="3717032"/>
            <a:ext cx="1660703" cy="2971382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0"/>
            <a:ext cx="8784976" cy="6093296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sz="24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0"/>
            <a:ext cx="8784976" cy="6093296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>
                <a:solidFill>
                  <a:schemeClr val="tx1"/>
                </a:solidFill>
                <a:latin typeface="Times New Roman"/>
                <a:cs typeface="Times New Roman"/>
              </a:rPr>
              <a:t>    </a:t>
            </a:r>
            <a:r>
              <a:rPr lang="ru-RU" b="1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Содержание программы </a:t>
            </a:r>
            <a:endParaRPr lang="ru-RU" sz="36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          систематизировано </a:t>
            </a:r>
            <a:endParaRPr/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по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тематическим блокам </a:t>
            </a:r>
            <a:endParaRPr lang="en-US" sz="36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и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представлено в возрастном аспекте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:</a:t>
            </a:r>
            <a:endParaRPr/>
          </a:p>
          <a:p>
            <a:pPr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   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1. «Моя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семья», «Моя улица» (4-й год жизни);</a:t>
            </a:r>
            <a:endParaRPr/>
          </a:p>
          <a:p>
            <a:pPr lvl="0" algn="l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   2. «Мой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детский сад», «Мой микрорайон» (5-й год жизни);</a:t>
            </a:r>
            <a:endParaRPr/>
          </a:p>
          <a:p>
            <a:pPr lvl="0" algn="l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   3. «Мой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район», «Мой город» (6-й год жизни);</a:t>
            </a:r>
            <a:endParaRPr/>
          </a:p>
          <a:p>
            <a:pPr lvl="0" algn="l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   4. «Мой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город», «Мой Урал», «Моя Россия» (7-й год жизни).</a:t>
            </a:r>
            <a:endParaRPr/>
          </a:p>
          <a:p>
            <a:pPr algn="l"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 descr="Герб России — Википедия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11560" y="210226"/>
            <a:ext cx="1224136" cy="13465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0"/>
            <a:ext cx="8734068" cy="648072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Диагностическая карта </a:t>
            </a: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промежуточных </a:t>
            </a:r>
            <a:endParaRPr lang="ru-RU" sz="36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результатов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освоения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программы</a:t>
            </a: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                                </a:t>
            </a:r>
            <a:r>
              <a:rPr lang="ru-RU" sz="3600" b="1" u="sng">
                <a:solidFill>
                  <a:schemeClr val="tx1"/>
                </a:solidFill>
                <a:latin typeface="Times New Roman"/>
                <a:cs typeface="Times New Roman"/>
              </a:rPr>
              <a:t>6 – 7 лет</a:t>
            </a:r>
            <a:endParaRPr/>
          </a:p>
          <a:p>
            <a:pPr>
              <a:spcBef>
                <a:spcPts val="0"/>
              </a:spcBef>
              <a:defRPr/>
            </a:pPr>
            <a:endParaRPr lang="ru-RU" sz="3600" b="1" u="sng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defRPr/>
            </a:pPr>
            <a:endParaRPr lang="ru-RU" sz="3600" b="1" u="sng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defRPr/>
            </a:pP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3600">
                <a:solidFill>
                  <a:schemeClr val="tx1"/>
                </a:solidFill>
                <a:latin typeface="Times New Roman"/>
                <a:cs typeface="Times New Roman"/>
              </a:rPr>
              <a:t>      </a:t>
            </a:r>
            <a:endParaRPr lang="ru-RU" sz="24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 descr="Герб России — Википедия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97952" y="-99392"/>
            <a:ext cx="1349712" cy="1484684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xmlns:a="http://schemas.openxmlformats.org/drawingml/2006/main" noGrp="1"/>
          </p:cNvGraphicFramePr>
          <p:nvPr/>
        </p:nvGraphicFramePr>
        <p:xfrm>
          <a:off x="35495" y="2420888"/>
          <a:ext cx="9001000" cy="4248472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{5C22544A-7EE6-4342-B048-85BDC9FD1C3A}</a:tableStyleId>
              </a:tblPr>
              <a:tblGrid>
                <a:gridCol w="1255757"/>
                <a:gridCol w="832476"/>
                <a:gridCol w="864096"/>
                <a:gridCol w="771725"/>
                <a:gridCol w="765340"/>
                <a:gridCol w="936417"/>
                <a:gridCol w="1022855"/>
                <a:gridCol w="935816"/>
                <a:gridCol w="765940"/>
                <a:gridCol w="850578"/>
              </a:tblGrid>
              <a:tr h="3588158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Фамилия, имя ребенка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marL="71755" marR="71755" algn="ctr">
                        <a:spcAft>
                          <a:spcPts val="0"/>
                        </a:spcAft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Знает название города его улиц, название уральских городов, рек, озер, гор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 vert="vert270"/>
                </a:tc>
                <a:tc>
                  <a:txBody>
                    <a:bodyPr/>
                    <a:p>
                      <a:pPr marL="71755" marR="71755" algn="ctr">
                        <a:spcAft>
                          <a:spcPts val="0"/>
                        </a:spcAft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Имеет представления о народах Южного Урала, их быте и традициях, людях, прославивших город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 vert="vert270"/>
                </a:tc>
                <a:tc>
                  <a:txBody>
                    <a:bodyPr/>
                    <a:p>
                      <a:pPr marL="71755" marR="71755" algn="ctr">
                        <a:spcAft>
                          <a:spcPts val="0"/>
                        </a:spcAft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Имеет представление о народных промыслах Южного Урала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 vert="vert270"/>
                </a:tc>
                <a:tc>
                  <a:txBody>
                    <a:bodyPr/>
                    <a:p>
                      <a:pPr marL="71755" marR="71755" algn="ctr">
                        <a:spcAft>
                          <a:spcPts val="0"/>
                        </a:spcAft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Имеет представление о природе Южного Урала, его животных и птицах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 vert="vert270"/>
                </a:tc>
                <a:tc>
                  <a:txBody>
                    <a:bodyPr/>
                    <a:p>
                      <a:pPr marL="71755" marR="71755" algn="ctr">
                        <a:spcAft>
                          <a:spcPts val="0"/>
                        </a:spcAft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Знаком с творчеством уральских поэтов, писателей, композиторов, с уральским фольклором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 vert="vert270"/>
                </a:tc>
                <a:tc>
                  <a:txBody>
                    <a:bodyPr/>
                    <a:p>
                      <a:pPr marL="71755" marR="71755" algn="ctr">
                        <a:spcAft>
                          <a:spcPts val="0"/>
                        </a:spcAft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Принимает участие в традициях района, города, культурных мероприятиях и социальных акциях вместе со взрослыми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 vert="vert270"/>
                </a:tc>
                <a:tc>
                  <a:txBody>
                    <a:bodyPr/>
                    <a:p>
                      <a:pPr marL="71755" marR="71755" algn="ctr">
                        <a:spcAft>
                          <a:spcPts val="0"/>
                        </a:spcAft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Проявляет интерес к спортивной жизни, принимает участие в спортивной жизни района, города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 vert="vert27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Проявляет бережное отношение к тому, что сделано руками человека</a:t>
                      </a:r>
                      <a:endParaRPr/>
                    </a:p>
                    <a:p>
                      <a:pPr marL="71755" marR="71755" algn="ctr">
                        <a:spcAft>
                          <a:spcPts val="0"/>
                        </a:spcAft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 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 vert="vert27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5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Выражает свое отношение к окружающему, в речи и продуктивных видах деятельности</a:t>
                      </a:r>
                      <a:endParaRPr lang="ru-RU" sz="15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 vert="vert270"/>
                </a:tc>
              </a:tr>
              <a:tr h="330157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</a:tr>
              <a:tr h="330157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u="none" strike="noStrike"/>
                        <a:t> 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301" marR="59301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77605" y="184243"/>
            <a:ext cx="8640960" cy="58501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 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82272" y="404664"/>
            <a:ext cx="9031626" cy="56436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ЛОГОТИП </a:t>
            </a:r>
            <a:endParaRPr/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МАДОУ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«ДС №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478 г. Челябинска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»</a:t>
            </a: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«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Маленькие жители большого города»</a:t>
            </a: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imes New Roman"/>
                <a:cs typeface="Times New Roman"/>
              </a:rPr>
              <a:t>         </a:t>
            </a: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Подзаголовок 2"/>
          <p:cNvSpPr txBox="1"/>
          <p:nvPr/>
        </p:nvSpPr>
        <p:spPr bwMode="auto">
          <a:xfrm>
            <a:off x="539552" y="2464120"/>
            <a:ext cx="4176464" cy="1674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2438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	Логотип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представлен в виде карты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города Челябинска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, объединяющий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                    </a:t>
            </a:r>
            <a:endParaRPr/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7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районов.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Каждый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район представлен своим цветом.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tabLst>
                <a:tab pos="452438" algn="l"/>
              </a:tabLst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	На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карте изображены герб области,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города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и каждого района.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А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так же изображены маленькие жители большого города.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tabLst>
                <a:tab pos="452438" algn="l"/>
              </a:tabLst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	Логотип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отражает особенности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города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Челябинска,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что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развивает внутренние потребности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любви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к родному городу.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508104" y="2348880"/>
          <a:ext cx="3266445" cy="4284144"/>
        </p:xfrm>
        <a:graphic>
          <a:graphicData uri="http://schemas.openxmlformats.org/presentationml/2006/ole">
            <p:oleObj name="oleObj" r:id="rId4" imgW="4228465" imgH="5546725" progId="Acrobat.Document.DC">
              <p:embed/>
              <p:pic>
                <p:nvPicPr>
                  <p:cNvPr id="3075" name=""/>
                  <p:cNvPicPr/>
                  <p:nvPr/>
                </p:nvPicPr>
                <p:blipFill>
                  <a:blip r:embed="rId3"/>
                  <a:stretch/>
                </p:blipFill>
                <p:spPr bwMode="auto">
                  <a:xfrm>
                    <a:off x="5508104" y="2348880"/>
                    <a:ext cx="3266445" cy="4284144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23392"/>
            <a:ext cx="9121232" cy="683460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260648"/>
            <a:ext cx="8856984" cy="381642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400">
                <a:solidFill>
                  <a:schemeClr val="tx1"/>
                </a:solidFill>
                <a:latin typeface="Times New Roman"/>
                <a:cs typeface="Times New Roman"/>
              </a:rPr>
              <a:t>«Нормативно-правовая база </a:t>
            </a:r>
            <a:endParaRPr/>
          </a:p>
          <a:p>
            <a:pPr algn="ctr">
              <a:defRPr/>
            </a:pPr>
            <a:r>
              <a:rPr lang="ru-RU" sz="4400">
                <a:solidFill>
                  <a:schemeClr val="tx1"/>
                </a:solidFill>
                <a:latin typeface="Times New Roman"/>
                <a:cs typeface="Times New Roman"/>
              </a:rPr>
              <a:t>в области патриотического воспитания</a:t>
            </a:r>
            <a:endParaRPr/>
          </a:p>
          <a:p>
            <a:pPr algn="ctr">
              <a:defRPr/>
            </a:pPr>
            <a:r>
              <a:rPr lang="ru-RU" sz="4400">
                <a:solidFill>
                  <a:schemeClr val="tx1"/>
                </a:solidFill>
                <a:latin typeface="Times New Roman"/>
                <a:cs typeface="Times New Roman"/>
              </a:rPr>
              <a:t>д</a:t>
            </a:r>
            <a:r>
              <a:rPr lang="ru-RU" sz="4400">
                <a:solidFill>
                  <a:schemeClr val="tx1"/>
                </a:solidFill>
                <a:latin typeface="Times New Roman"/>
                <a:cs typeface="Times New Roman"/>
              </a:rPr>
              <a:t>етей дошкольного возраста»</a:t>
            </a:r>
            <a:endParaRPr lang="ru-RU" sz="44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95536" y="3645024"/>
          <a:ext cx="2168395" cy="2843984"/>
        </p:xfrm>
        <a:graphic>
          <a:graphicData uri="http://schemas.openxmlformats.org/presentationml/2006/ole">
            <p:oleObj name="oleObj" r:id="rId4" imgW="4228465" imgH="5546725" progId="Acrobat.Document.DC">
              <p:embed/>
              <p:pic>
                <p:nvPicPr>
                  <p:cNvPr id="3076" name=""/>
                  <p:cNvPicPr/>
                  <p:nvPr/>
                </p:nvPicPr>
                <p:blipFill>
                  <a:blip r:embed="rId3"/>
                  <a:stretch/>
                </p:blipFill>
                <p:spPr bwMode="auto">
                  <a:xfrm>
                    <a:off x="395536" y="3645024"/>
                    <a:ext cx="2168395" cy="2843984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539552" y="0"/>
            <a:ext cx="8064896" cy="6480720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16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/>
        </p:blipFill>
        <p:spPr bwMode="auto">
          <a:xfrm>
            <a:off x="-24601" y="30551"/>
            <a:ext cx="4613906" cy="6450169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4582729" y="210082"/>
          <a:ext cx="4431422" cy="6270638"/>
        </p:xfrm>
        <a:graphic>
          <a:graphicData uri="http://schemas.openxmlformats.org/presentationml/2006/ole">
            <p:oleObj name="oleObj" r:id="rId5" imgW="6896100" imgH="9582150" progId="Word.Document.12">
              <p:embed/>
              <p:pic>
                <p:nvPicPr>
                  <p:cNvPr id="3077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4582729" y="210082"/>
                    <a:ext cx="4431422" cy="627063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 sz="18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0" t="19201" r="0" b="5200"/>
          <a:stretch/>
        </p:blipFill>
        <p:spPr bwMode="auto">
          <a:xfrm>
            <a:off x="238751" y="169421"/>
            <a:ext cx="8433844" cy="4781923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1616" y="5054433"/>
          <a:ext cx="1300024" cy="1705062"/>
        </p:xfrm>
        <a:graphic>
          <a:graphicData uri="http://schemas.openxmlformats.org/presentationml/2006/ole">
            <p:oleObj name="oleObj" r:id="rId5" imgW="4228465" imgH="5546725" progId="Acrobat.Document.DC">
              <p:embed/>
              <p:pic>
                <p:nvPicPr>
                  <p:cNvPr id="13315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31616" y="5054433"/>
                    <a:ext cx="1300024" cy="170506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Arial"/>
        <a:cs typeface="Arial"/>
      </a:majorFont>
      <a:minorFont>
        <a:latin typeface="Trebuchet MS"/>
        <a:ea typeface="Arial"/>
        <a:cs typeface="Arial"/>
      </a:minorFont>
    </a:fontScheme>
    <a:fmtScheme name="Воздушный поток">
      <a:fillStyleLst>
        <a:solidFill>
          <a:schemeClr val="phClr"/>
        </a:solidFill>
        <a:gradFill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/>
        </a:gradFill>
        <a:gradFill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0</TotalTime>
  <Words>0</Words>
  <Application>r7-office/2024.3.2.622</Application>
  <DocSecurity>0</DocSecurity>
  <PresentationFormat>Экран (4:3)</PresentationFormat>
  <Paragraphs>0</Paragraphs>
  <Slides>34</Slides>
  <Notes>34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Видео-консультация  в области «Познания»</dc:title>
  <dc:subject/>
  <dc:creator> </dc:creator>
  <cp:keywords/>
  <dc:description/>
  <dc:identifier/>
  <dc:language/>
  <cp:lastModifiedBy>Аноним</cp:lastModifiedBy>
  <cp:revision>172</cp:revision>
  <dcterms:created xsi:type="dcterms:W3CDTF">2011-12-12T10:48:40Z</dcterms:created>
  <dcterms:modified xsi:type="dcterms:W3CDTF">2024-12-03T16:00:40Z</dcterms:modified>
  <cp:category/>
  <cp:contentStatus/>
  <cp:version/>
</cp:coreProperties>
</file>