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9144000" cy="6858000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0" d="100"/>
          <a:sy n="70" d="100"/>
        </p:scale>
        <p:origin x="1386" y="72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62A5ECA-5616-4598-9E76-B7DC4363F00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98E63F9-71CF-4227-8589-1FCDA1299CE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A3A0F11-61B2-45F1-8E99-A2BA7191D50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7F367FB-3DC6-4ED1-BC93-DDF28C4B122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BA2FDA2-4A99-4415-9C3B-5DD96B5E035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815E893-6CB7-4C72-ADFA-10DA02AEB7F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8DE567A-8644-4E39-B584-0931F1AC798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D13DD39-7621-4B6E-AFE1-0067C706049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995B91D-E144-404A-A084-283D128D748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3DA1C27-D30F-45D3-8AD1-D1FEE5D9D32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4DA558B-9583-46FA-9598-28D7702FC9A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E64A1D9-D6AD-4C0E-9550-2F1E57E2BDA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EE1E215-F037-4154-85D6-142B4605F769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C90574F-9AE6-44FB-9CC0-EA497B8C18F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D091BB8-3C3C-4789-AF50-8A501DFE63C9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1EF6F8B-22D9-4C6E-888B-DE21E04ADF8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565CC31-E145-4C89-AD06-00CC55DF6FD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14D1DA6-28C4-427B-9DB2-BB6AF66FE5B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A1E2ED5-0171-40BF-9C35-8E9C3762EEB3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B7917EA-B638-43A4-AA69-C12E800199B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F4CFB50-3845-4EA3-80AF-A140BD0F6538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0188031-A0DC-4207-AA6C-AB29AD7C31A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1CD59A-CE9B-4799-8F15-EE73004553D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420FFB-3A7C-4770-A349-691B2B55677E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emf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0"/>
            <a:ext cx="9144000" cy="6856413"/>
          </a:xfrm>
          <a:prstGeom prst="rect">
            <a:avLst/>
          </a:prstGeom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 bwMode="auto">
          <a:xfrm>
            <a:off x="395288" y="2636912"/>
            <a:ext cx="8229600" cy="3096344"/>
          </a:xfrm>
        </p:spPr>
        <p:txBody>
          <a:bodyPr/>
          <a:lstStyle/>
          <a:p>
            <a:pPr>
              <a:defRPr/>
            </a:pPr>
            <a:r>
              <a:rPr lang="ru-RU" sz="2000" b="1">
                <a:solidFill>
                  <a:srgbClr val="0000FF"/>
                </a:solidFill>
                <a:latin typeface="Georgia"/>
              </a:rPr>
              <a:t>Консультация для педагогов.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«Развитие творчества в режиссёрской игре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 у детей дошкольного возраста 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в условиях реализации 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ФГОС ДО»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  Воспитатель 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  Высшей категории 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     Теплякова </a:t>
            </a:r>
            <a:r>
              <a:rPr lang="ru-RU" sz="2000" b="1">
                <a:solidFill>
                  <a:srgbClr val="0000FF"/>
                </a:solidFill>
                <a:latin typeface="Georgia"/>
              </a:rPr>
              <a:t>О.А.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МАДОУ «ДС № 478 </a:t>
            </a:r>
            <a:r>
              <a:rPr lang="ru-RU" sz="2000" b="1">
                <a:solidFill>
                  <a:srgbClr val="0000FF"/>
                </a:solidFill>
                <a:latin typeface="Georgia"/>
              </a:rPr>
              <a:t>г.Челябинск</a:t>
            </a:r>
            <a:r>
              <a:rPr lang="ru-RU" sz="2000" b="1">
                <a:solidFill>
                  <a:srgbClr val="0000FF"/>
                </a:solidFill>
                <a:latin typeface="Georgia"/>
              </a:rPr>
              <a:t>»      </a:t>
            </a:r>
            <a:br>
              <a:rPr lang="ru-RU" sz="2000" b="1">
                <a:solidFill>
                  <a:srgbClr val="0000FF"/>
                </a:solidFill>
                <a:latin typeface="Georgia"/>
              </a:rPr>
            </a:br>
            <a:r>
              <a:rPr lang="ru-RU" sz="2000" b="1">
                <a:solidFill>
                  <a:srgbClr val="0000FF"/>
                </a:solidFill>
                <a:latin typeface="Georgia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0"/>
            <a:ext cx="9144000" cy="6856413"/>
          </a:xfrm>
          <a:prstGeom prst="rect">
            <a:avLst/>
          </a:prstGeom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 sz="3200" b="1">
                <a:latin typeface="Monotype Corsiva"/>
              </a:rPr>
              <a:t>Алгоритм к сказке </a:t>
            </a:r>
            <a:br>
              <a:rPr lang="ru-RU" sz="3200" b="1">
                <a:latin typeface="Monotype Corsiva"/>
              </a:rPr>
            </a:br>
            <a:r>
              <a:rPr lang="ru-RU" sz="3200" b="1">
                <a:latin typeface="Monotype Corsiva"/>
              </a:rPr>
              <a:t>«Три медведя»</a:t>
            </a:r>
            <a:br>
              <a:rPr lang="ru-RU" sz="3200" b="1">
                <a:latin typeface="Monotype Corsiva"/>
              </a:rPr>
            </a:br>
            <a:endParaRPr lang="ru-RU" sz="3200" b="1">
              <a:latin typeface="Monotype Corsiv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47813" y="1836107"/>
            <a:ext cx="6336554" cy="4451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-26988"/>
            <a:ext cx="9144000" cy="6856413"/>
          </a:xfrm>
          <a:prstGeom prst="rect">
            <a:avLst/>
          </a:prstGeom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 sz="2800" b="1" i="1">
                <a:solidFill>
                  <a:srgbClr val="4E0E11"/>
                </a:solidFill>
                <a:latin typeface="Times New Roman"/>
              </a:rPr>
              <a:t>Режиссёрская игра</a:t>
            </a:r>
            <a:r>
              <a:rPr lang="ru-RU" sz="2800">
                <a:solidFill>
                  <a:srgbClr val="0000FF"/>
                </a:solidFill>
                <a:latin typeface="Monotype Corsiva"/>
              </a:rPr>
              <a:t> : 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187624" y="1997839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b="1"/>
          </a:p>
          <a:p>
            <a:pPr>
              <a:defRPr/>
            </a:pPr>
            <a:endParaRPr lang="ru-RU" sz="2000" b="1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475656" y="2413338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rgbClr val="4E0E11"/>
                </a:solidFill>
                <a:latin typeface="Times New Roman"/>
              </a:rPr>
              <a:t> </a:t>
            </a:r>
            <a:r>
              <a:rPr lang="ru-RU">
                <a:solidFill>
                  <a:srgbClr val="4E0E11"/>
                </a:solidFill>
                <a:latin typeface="Times New Roman"/>
              </a:rPr>
              <a:t> </a:t>
            </a:r>
            <a:r>
              <a:rPr lang="ru-RU" sz="2800">
                <a:solidFill>
                  <a:srgbClr val="4E0E11"/>
                </a:solidFill>
                <a:latin typeface="Times New Roman"/>
              </a:rPr>
              <a:t>Это </a:t>
            </a:r>
            <a:r>
              <a:rPr lang="ru-RU" sz="2800">
                <a:solidFill>
                  <a:srgbClr val="4E0E11"/>
                </a:solidFill>
                <a:latin typeface="Times New Roman"/>
              </a:rPr>
              <a:t>разновидность детского творчества, где присутствует воображаемая ситуация. Ребёнок в </a:t>
            </a:r>
            <a:r>
              <a:rPr lang="ru-RU" sz="2800">
                <a:solidFill>
                  <a:srgbClr val="4E0E11"/>
                </a:solidFill>
                <a:latin typeface="Times New Roman"/>
              </a:rPr>
              <a:t>таких играх </a:t>
            </a:r>
            <a:r>
              <a:rPr lang="ru-RU" sz="2800">
                <a:solidFill>
                  <a:srgbClr val="4E0E11"/>
                </a:solidFill>
                <a:latin typeface="Times New Roman"/>
              </a:rPr>
              <a:t>проявляет своё творчество и фантазию, придумывая содержание игры, определяя её участников (как правило, это игрушки и предметы).</a:t>
            </a: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-9879" y="0"/>
            <a:ext cx="9144000" cy="6856412"/>
          </a:xfrm>
          <a:prstGeom prst="rect">
            <a:avLst/>
          </a:prstGeom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908050"/>
            <a:ext cx="8229600" cy="1500188"/>
          </a:xfrm>
        </p:spPr>
        <p:txBody>
          <a:bodyPr/>
          <a:lstStyle/>
          <a:p>
            <a:pPr>
              <a:defRPr/>
            </a:pPr>
            <a:r>
              <a:rPr lang="ru-RU" sz="2000" b="1">
                <a:solidFill>
                  <a:srgbClr val="0000FF"/>
                </a:solidFill>
                <a:latin typeface="Georgia"/>
              </a:rPr>
              <a:t>Проблема</a:t>
            </a:r>
            <a:br>
              <a:rPr lang="ru-RU" sz="2000">
                <a:solidFill>
                  <a:srgbClr val="0000FF"/>
                </a:solidFill>
                <a:latin typeface="Monotype Corsiva"/>
              </a:rPr>
            </a:br>
            <a:endParaRPr lang="ru-RU" sz="2000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691680" y="2413338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111111"/>
                </a:solidFill>
                <a:latin typeface="Arial"/>
              </a:rPr>
              <a:t>Однообразие </a:t>
            </a:r>
            <a:r>
              <a:rPr lang="ru-RU" sz="2400">
                <a:solidFill>
                  <a:srgbClr val="111111"/>
                </a:solidFill>
                <a:latin typeface="Arial"/>
              </a:rPr>
              <a:t>сюжетов, скудный набор игровых действий, игровые диалоги также сводились к минимуму, были односложны и однообразны, практически не использовались предметы заместители и только крупные маркеры игрового пространства.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0"/>
            <a:ext cx="9144000" cy="6856413"/>
          </a:xfrm>
          <a:prstGeom prst="rect">
            <a:avLst/>
          </a:prstGeom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FF"/>
                </a:solidFill>
                <a:latin typeface="Monotype Corsiva"/>
              </a:rPr>
              <a:t>Младший возраст</a:t>
            </a:r>
            <a:endParaRPr lang="ru-RU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755650" y="2492375"/>
            <a:ext cx="741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0000FF"/>
                </a:solidFill>
                <a:latin typeface="Monotype Corsiva"/>
              </a:rPr>
              <a:t> </a:t>
            </a:r>
            <a:endParaRPr/>
          </a:p>
          <a:p>
            <a:pPr algn="ctr">
              <a:defRPr/>
            </a:pPr>
            <a:endParaRPr lang="ru-RU" sz="3200">
              <a:solidFill>
                <a:srgbClr val="0000FF"/>
              </a:solidFill>
              <a:latin typeface="Monotype Corsiva"/>
            </a:endParaRPr>
          </a:p>
          <a:p>
            <a:pPr algn="ctr">
              <a:defRPr/>
            </a:pPr>
            <a:endParaRPr lang="ru-RU" sz="3200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75656" y="2492375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475656" y="1859340"/>
            <a:ext cx="60486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/>
          </a:p>
          <a:p>
            <a:pPr algn="ctr">
              <a:defRPr/>
            </a:pPr>
            <a:endParaRPr lang="ru-RU" sz="2000"/>
          </a:p>
          <a:p>
            <a:pPr algn="ctr">
              <a:defRPr/>
            </a:pPr>
            <a:endParaRPr lang="ru-RU" sz="2000"/>
          </a:p>
          <a:p>
            <a:pPr algn="ctr">
              <a:defRPr/>
            </a:pPr>
            <a:r>
              <a:rPr lang="ru-RU" sz="2000"/>
              <a:t>Маленькие </a:t>
            </a:r>
            <a:r>
              <a:rPr lang="ru-RU" sz="2000"/>
              <a:t>дети в возрасте 2-3 лет ни всегда самостоятельно способны играть в задуманные взрослыми игры. Не стоит навязывать им свой сюжет, а для начала воспитателю следует показать наглядный пример, объяснив, как играть, управляя героями и придумывая </a:t>
            </a:r>
            <a:r>
              <a:rPr lang="ru-RU" sz="2000"/>
              <a:t>сценариий</a:t>
            </a:r>
            <a:r>
              <a:rPr lang="ru-RU" sz="2000"/>
              <a:t>. Использование алгоритмов и макетов. Позволяет педагогу расшатывать сюжет.</a:t>
            </a:r>
            <a:endParaRPr lang="ru-RU" sz="2000"/>
          </a:p>
          <a:p>
            <a:pPr>
              <a:defRPr/>
            </a:pPr>
            <a:endParaRPr lang="ru-RU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-42497" y="-32300"/>
            <a:ext cx="9144000" cy="6856413"/>
          </a:xfrm>
          <a:prstGeom prst="rect">
            <a:avLst/>
          </a:prstGeom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00FF"/>
                </a:solidFill>
                <a:latin typeface="Monotype Corsiva"/>
              </a:rPr>
              <a:t>Разработка </a:t>
            </a:r>
            <a:br>
              <a:rPr lang="ru-RU">
                <a:solidFill>
                  <a:srgbClr val="0000FF"/>
                </a:solidFill>
                <a:latin typeface="Monotype Corsiva"/>
              </a:rPr>
            </a:br>
            <a:r>
              <a:rPr lang="ru-RU">
                <a:solidFill>
                  <a:srgbClr val="0000FF"/>
                </a:solidFill>
                <a:latin typeface="Monotype Corsiva"/>
              </a:rPr>
              <a:t>алгоритмов:</a:t>
            </a:r>
            <a:endParaRPr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91680" y="2276872"/>
            <a:ext cx="5995633" cy="352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-39517"/>
            <a:ext cx="9144000" cy="6856413"/>
          </a:xfrm>
          <a:prstGeom prst="rect">
            <a:avLst/>
          </a:prstGeom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 sz="3200">
                <a:solidFill>
                  <a:srgbClr val="FF0000"/>
                </a:solidFill>
                <a:latin typeface="Monotype Corsiva"/>
              </a:rPr>
              <a:t>инновационные </a:t>
            </a:r>
            <a:r>
              <a:rPr lang="ru-RU" sz="3200">
                <a:solidFill>
                  <a:srgbClr val="FF0000"/>
                </a:solidFill>
                <a:latin typeface="Monotype Corsiva"/>
              </a:rPr>
              <a:t>педагогические</a:t>
            </a:r>
            <a:br>
              <a:rPr lang="ru-RU" sz="3200">
                <a:solidFill>
                  <a:srgbClr val="FF0000"/>
                </a:solidFill>
                <a:latin typeface="Monotype Corsiva"/>
              </a:rPr>
            </a:br>
            <a:r>
              <a:rPr lang="ru-RU" sz="3200">
                <a:solidFill>
                  <a:srgbClr val="FF0000"/>
                </a:solidFill>
                <a:latin typeface="Monotype Corsiva"/>
              </a:rPr>
              <a:t> технологии:</a:t>
            </a:r>
            <a:br>
              <a:rPr lang="ru-RU" sz="3200">
                <a:solidFill>
                  <a:srgbClr val="FF0000"/>
                </a:solidFill>
                <a:latin typeface="Monotype Corsiva"/>
              </a:rPr>
            </a:br>
            <a:r>
              <a:rPr lang="ru-RU" sz="3200">
                <a:solidFill>
                  <a:srgbClr val="FF0000"/>
                </a:solidFill>
                <a:latin typeface="Monotype Corsiva"/>
              </a:rPr>
              <a:t>Макетирование</a:t>
            </a:r>
            <a:endParaRPr/>
          </a:p>
        </p:txBody>
      </p:sp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1476375" y="2708275"/>
            <a:ext cx="7056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00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76375" y="2143125"/>
            <a:ext cx="640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835696" y="2420888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Работа по созданию макетов также предполагает взаимодействие с родителями </a:t>
            </a:r>
            <a:r>
              <a:rPr lang="ru-RU"/>
              <a:t>воспитанников.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0" t="0" r="1840" b="18080"/>
          <a:stretch/>
        </p:blipFill>
        <p:spPr bwMode="auto">
          <a:xfrm>
            <a:off x="196221" y="3388690"/>
            <a:ext cx="5040561" cy="2804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0" t="3462" r="1477" b="9976"/>
          <a:stretch/>
        </p:blipFill>
        <p:spPr bwMode="auto">
          <a:xfrm>
            <a:off x="5012747" y="4453627"/>
            <a:ext cx="3816424" cy="2235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-7231" y="-21015"/>
            <a:ext cx="9144000" cy="6856413"/>
          </a:xfrm>
          <a:prstGeom prst="rect">
            <a:avLst/>
          </a:prstGeom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908050"/>
            <a:ext cx="8229600" cy="1500188"/>
          </a:xfrm>
        </p:spPr>
        <p:txBody>
          <a:bodyPr/>
          <a:lstStyle/>
          <a:p>
            <a:pPr>
              <a:defRPr/>
            </a:pP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r>
              <a:rPr lang="ru-RU" sz="3200" b="1">
                <a:solidFill>
                  <a:srgbClr val="0000FF"/>
                </a:solidFill>
                <a:latin typeface="Georgia"/>
              </a:rPr>
              <a:t>Средний возраст</a:t>
            </a: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br>
              <a:rPr lang="ru-RU" sz="3200" b="1">
                <a:solidFill>
                  <a:srgbClr val="0000FF"/>
                </a:solidFill>
                <a:latin typeface="Georgia"/>
              </a:rPr>
            </a:br>
            <a:r>
              <a:rPr lang="ru-RU" sz="2400" b="1">
                <a:latin typeface="Georgia"/>
              </a:rPr>
              <a:t>С </a:t>
            </a:r>
            <a:r>
              <a:rPr lang="ru-RU" sz="2400" b="1">
                <a:latin typeface="Georgia"/>
              </a:rPr>
              <a:t>4 – 5 лет содержание режиссёрской игры намного разнообразнее, оно отражает содержание любимых сказок, мультфильмов, событий из личной жизни.</a:t>
            </a:r>
            <a:br>
              <a:rPr lang="ru-RU" sz="2400">
                <a:latin typeface="Monotype Corsiva"/>
              </a:rPr>
            </a:br>
            <a:endParaRPr lang="ru-RU" sz="2400">
              <a:latin typeface="Monotype Corsiva"/>
            </a:endParaRP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1547813" y="3068638"/>
            <a:ext cx="62642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400" b="1" u="sng"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endParaRPr lang="ru-RU" sz="200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Calibri"/>
              <a:buAutoNum type="arabicPeriod"/>
              <a:defRPr/>
            </a:pPr>
            <a:endParaRPr lang="ru-RU" sz="1400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173163" y="1988840"/>
            <a:ext cx="6783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40332" y="4509120"/>
            <a:ext cx="3627919" cy="2040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-26988"/>
            <a:ext cx="9144000" cy="6856413"/>
          </a:xfrm>
          <a:prstGeom prst="rect">
            <a:avLst/>
          </a:prstGeom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908050"/>
            <a:ext cx="8229600" cy="1500188"/>
          </a:xfrm>
        </p:spPr>
        <p:txBody>
          <a:bodyPr/>
          <a:lstStyle/>
          <a:p>
            <a:pPr>
              <a:defRPr/>
            </a:pPr>
            <a:r>
              <a:rPr lang="ru-RU" sz="1800" b="1">
                <a:solidFill>
                  <a:srgbClr val="0000FF"/>
                </a:solidFill>
                <a:latin typeface="Georgia"/>
              </a:rPr>
              <a:t>Старший возраст</a:t>
            </a:r>
            <a:br>
              <a:rPr lang="ru-RU" sz="1800">
                <a:solidFill>
                  <a:srgbClr val="0000FF"/>
                </a:solidFill>
                <a:latin typeface="Monotype Corsiva"/>
              </a:rPr>
            </a:br>
            <a:endParaRPr lang="ru-RU" sz="3200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1547813" y="3068638"/>
            <a:ext cx="62642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400" b="1" u="sng"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endParaRPr lang="ru-RU" sz="200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Calibri"/>
              <a:buAutoNum type="arabicPeriod"/>
              <a:defRPr/>
            </a:pPr>
            <a:endParaRPr lang="ru-RU" sz="1400"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173163" y="1988840"/>
            <a:ext cx="6783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  <a:p>
            <a:pPr>
              <a:buFont typeface="Arial"/>
              <a:buChar char="•"/>
              <a:defRPr/>
            </a:pPr>
            <a:endParaRPr lang="ru-RU" sz="1000">
              <a:solidFill>
                <a:srgbClr val="303F50"/>
              </a:solidFill>
              <a:latin typeface="Verdana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547813" y="2136339"/>
            <a:ext cx="59765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/>
          </a:p>
          <a:p>
            <a:pPr algn="ctr">
              <a:defRPr/>
            </a:pPr>
            <a:endParaRPr lang="ru-RU" sz="2000"/>
          </a:p>
          <a:p>
            <a:pPr algn="ctr">
              <a:defRPr/>
            </a:pPr>
            <a:r>
              <a:rPr lang="ru-RU" sz="2000"/>
              <a:t>Режиссерская </a:t>
            </a:r>
            <a:r>
              <a:rPr lang="ru-RU" sz="2000"/>
              <a:t>игра в старшем дошкольном возрасте иногда может быть и коллективной. Правда, участников в ней не много - не более двух - трех. И они вместе представляют собой единое целое. Они вместе придумывают сюжет, предметно его представляют, и исполняют множество ролей.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Содержимое 3" descr="Рисунок12.png"/>
          <p:cNvPicPr>
            <a:picLocks noChangeAspect="1" noGrp="1"/>
          </p:cNvPicPr>
          <p:nvPr>
            <p:ph idx="1"/>
          </p:nvPr>
        </p:nvPicPr>
        <p:blipFill>
          <a:blip r:embed="rId2"/>
          <a:srcRect l="1514" t="0" r="2272" b="2557"/>
          <a:stretch/>
        </p:blipFill>
        <p:spPr bwMode="auto">
          <a:xfrm>
            <a:off x="0" y="0"/>
            <a:ext cx="9144000" cy="6856413"/>
          </a:xfrm>
          <a:prstGeom prst="rect">
            <a:avLst/>
          </a:prstGeom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42938"/>
            <a:ext cx="8229600" cy="1500187"/>
          </a:xfrm>
        </p:spPr>
        <p:txBody>
          <a:bodyPr/>
          <a:lstStyle/>
          <a:p>
            <a:pPr>
              <a:defRPr/>
            </a:pPr>
            <a:r>
              <a:rPr lang="ru-RU" sz="3200">
                <a:solidFill>
                  <a:srgbClr val="0000FF"/>
                </a:solidFill>
                <a:latin typeface="Monotype Corsiva"/>
              </a:rPr>
              <a:t>Алгоритмы: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83702" y="2276872"/>
            <a:ext cx="5776595" cy="3528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r7-office/2024.3.2.622</Application>
  <DocSecurity>0</DocSecurity>
  <PresentationFormat>Экран (4:3)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Ленчик</dc:creator>
  <cp:keywords/>
  <dc:description/>
  <dc:identifier/>
  <dc:language/>
  <cp:lastModifiedBy>Аноним</cp:lastModifiedBy>
  <cp:revision>124</cp:revision>
  <dcterms:modified xsi:type="dcterms:W3CDTF">2024-12-02T18:06:01Z</dcterms:modified>
  <cp:category/>
  <cp:contentStatus/>
  <cp:version/>
</cp:coreProperties>
</file>