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emf" ContentType="image/x-emf"/>
  <Default Extension="rels" ContentType="application/vnd.openxmlformats-package.relationships+xml"/>
  <Default Extension="bin" ContentType="application/vnd.openxmlformats-officedocument.oleObject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3.xml" ContentType="application/vnd.openxmlformats-officedocument.presentationml.slide+xml"/>
  <Override PartName="/ppt/slides/slide8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9.xml" ContentType="application/vnd.openxmlformats-officedocument.presentationml.slide+xml"/>
  <Override PartName="/ppt/slides/slide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presentation.xml" ContentType="application/vnd.openxmlformats-officedocument.presentationml.presentation.mai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9144000" cy="6858000"/>
  <p:defaultTextStyle>
    <a:defPPr>
      <a:defRPr lang="ru-RU"/>
    </a:defPPr>
    <a:lvl1pPr algn="l">
      <a:spcBef>
        <a:spcPts val="0"/>
      </a:spcBef>
      <a:spcAft>
        <a:spcPts val="0"/>
      </a:spcAft>
      <a:defRPr>
        <a:solidFill>
          <a:schemeClr val="tx1"/>
        </a:solidFill>
        <a:latin typeface="Arial"/>
        <a:ea typeface="+mn-ea"/>
        <a:cs typeface="+mn-cs"/>
      </a:defRPr>
    </a:lvl1pPr>
    <a:lvl2pPr marL="457200" algn="l">
      <a:spcBef>
        <a:spcPts val="0"/>
      </a:spcBef>
      <a:spcAft>
        <a:spcPts val="0"/>
      </a:spcAft>
      <a:defRPr>
        <a:solidFill>
          <a:schemeClr val="tx1"/>
        </a:solidFill>
        <a:latin typeface="Arial"/>
        <a:ea typeface="+mn-ea"/>
        <a:cs typeface="+mn-cs"/>
      </a:defRPr>
    </a:lvl2pPr>
    <a:lvl3pPr marL="914400" algn="l">
      <a:spcBef>
        <a:spcPts val="0"/>
      </a:spcBef>
      <a:spcAft>
        <a:spcPts val="0"/>
      </a:spcAft>
      <a:defRPr>
        <a:solidFill>
          <a:schemeClr val="tx1"/>
        </a:solidFill>
        <a:latin typeface="Arial"/>
        <a:ea typeface="+mn-ea"/>
        <a:cs typeface="+mn-cs"/>
      </a:defRPr>
    </a:lvl3pPr>
    <a:lvl4pPr marL="1371600" algn="l">
      <a:spcBef>
        <a:spcPts val="0"/>
      </a:spcBef>
      <a:spcAft>
        <a:spcPts val="0"/>
      </a:spcAft>
      <a:defRPr>
        <a:solidFill>
          <a:schemeClr val="tx1"/>
        </a:solidFill>
        <a:latin typeface="Arial"/>
        <a:ea typeface="+mn-ea"/>
        <a:cs typeface="+mn-cs"/>
      </a:defRPr>
    </a:lvl4pPr>
    <a:lvl5pPr marL="1828800" algn="l">
      <a:spcBef>
        <a:spcPts val="0"/>
      </a:spcBef>
      <a:spcAft>
        <a:spcPts val="0"/>
      </a:spcAft>
      <a:defRPr>
        <a:solidFill>
          <a:schemeClr val="tx1"/>
        </a:solidFill>
        <a:latin typeface="Arial"/>
        <a:ea typeface="+mn-ea"/>
        <a:cs typeface="+mn-cs"/>
      </a:defRPr>
    </a:lvl5pPr>
    <a:lvl6pPr marL="2286000" algn="l" defTabSz="914400">
      <a:defRPr>
        <a:solidFill>
          <a:schemeClr val="tx1"/>
        </a:solidFill>
        <a:latin typeface="Arial"/>
        <a:ea typeface="+mn-ea"/>
        <a:cs typeface="+mn-cs"/>
      </a:defRPr>
    </a:lvl6pPr>
    <a:lvl7pPr marL="2743200" algn="l" defTabSz="914400">
      <a:defRPr>
        <a:solidFill>
          <a:schemeClr val="tx1"/>
        </a:solidFill>
        <a:latin typeface="Arial"/>
        <a:ea typeface="+mn-ea"/>
        <a:cs typeface="+mn-cs"/>
      </a:defRPr>
    </a:lvl7pPr>
    <a:lvl8pPr marL="3200400" algn="l" defTabSz="914400">
      <a:defRPr>
        <a:solidFill>
          <a:schemeClr val="tx1"/>
        </a:solidFill>
        <a:latin typeface="Arial"/>
        <a:ea typeface="+mn-ea"/>
        <a:cs typeface="+mn-cs"/>
      </a:defRPr>
    </a:lvl8pPr>
    <a:lvl9pPr marL="3657600" algn="l" defTabSz="914400">
      <a:defRPr>
        <a:solidFill>
          <a:schemeClr val="tx1"/>
        </a:solidFill>
        <a:latin typeface="Arial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>
      <p:cViewPr varScale="1">
        <p:scale>
          <a:sx n="70" d="100"/>
          <a:sy n="70" d="100"/>
        </p:scale>
        <p:origin x="1386" y="72"/>
      </p:cViewPr>
      <p:guideLst>
        <p:guide pos="2160" orient="horz"/>
        <p:guide pos="2880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presProps" Target="presProps.xml" /><Relationship Id="rId14" Type="http://schemas.openxmlformats.org/officeDocument/2006/relationships/tableStyles" Target="tableStyles.xml" /><Relationship Id="rId15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685800" y="2130425"/>
            <a:ext cx="7772400" cy="1470025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371600" y="3886200"/>
            <a:ext cx="64008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862A5ECA-5616-4598-9E76-B7DC4363F006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698E63F9-71CF-4227-8589-1FCDA1299CEB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6A3A0F11-61B2-45F1-8E99-A2BA7191D502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F7F367FB-3DC6-4ED1-BC93-DDF28C4B1224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6629400" y="274638"/>
            <a:ext cx="2057400" cy="5851525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457200" y="274638"/>
            <a:ext cx="6019800" cy="5851525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1BA2FDA2-4A99-4415-9C3B-5DD96B5E035E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4815E893-6CB7-4C72-ADFA-10DA02AEB7FB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A8DE567A-8644-4E39-B584-0931F1AC7982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4D13DD39-7621-4B6E-AFE1-0067C706049A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7995B91D-E144-404A-A084-283D128D7486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53DA1C27-D30F-45D3-8AD1-D1FEE5D9D32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 bwMode="auto"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04DA558B-9583-46FA-9598-28D7702FC9A4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AE64A1D9-D6AD-4C0E-9550-2F1E57E2BDAE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 bwMode="auto"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CEE1E215-F037-4154-85D6-142B4605F769}" type="datetimeFigureOut">
              <a:rPr lang="ru-RU"/>
              <a:t/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2C90574F-9AE6-44FB-9CC0-EA497B8C18FA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6D091BB8-3C3C-4789-AF50-8A501DFE63C9}" type="datetimeFigureOut">
              <a:rPr lang="ru-RU"/>
              <a:t/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E1EF6F8B-22D9-4C6E-888B-DE21E04ADF89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6565CC31-E145-4C89-AD06-00CC55DF6FD1}" type="datetimeFigureOut">
              <a:rPr lang="ru-RU"/>
              <a:t/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314D1DA6-28C4-427B-9DB2-BB6AF66FE5BE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BA1E2ED5-0171-40BF-9C35-8E9C3762EEB3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4B7917EA-B638-43A4-AA69-C12E800199BD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0F4CFB50-3845-4EA3-80AF-A140BD0F6538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10188031-A0DC-4207-AA6C-AB29AD7C31A8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/>
          </a:bodyPr>
          <a:lstStyle/>
          <a:p>
            <a:pPr lvl="0"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71CD59A-CE9B-4799-8F15-EE73004553D3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6420FFB-3A7C-4770-A349-691B2B55677E}" type="slidenum">
              <a:rPr lang="ru-RU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>
        <a:spcBef>
          <a:spcPts val="0"/>
        </a:spcBef>
        <a:spcAft>
          <a:spcPts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>
        <a:spcBef>
          <a:spcPts val="0"/>
        </a:spcBef>
        <a:spcAft>
          <a:spcPts val="0"/>
        </a:spcAft>
        <a:defRPr sz="4400">
          <a:solidFill>
            <a:schemeClr val="tx1"/>
          </a:solidFill>
          <a:latin typeface="Calibri"/>
        </a:defRPr>
      </a:lvl2pPr>
      <a:lvl3pPr algn="ctr">
        <a:spcBef>
          <a:spcPts val="0"/>
        </a:spcBef>
        <a:spcAft>
          <a:spcPts val="0"/>
        </a:spcAft>
        <a:defRPr sz="4400">
          <a:solidFill>
            <a:schemeClr val="tx1"/>
          </a:solidFill>
          <a:latin typeface="Calibri"/>
        </a:defRPr>
      </a:lvl3pPr>
      <a:lvl4pPr algn="ctr">
        <a:spcBef>
          <a:spcPts val="0"/>
        </a:spcBef>
        <a:spcAft>
          <a:spcPts val="0"/>
        </a:spcAft>
        <a:defRPr sz="4400">
          <a:solidFill>
            <a:schemeClr val="tx1"/>
          </a:solidFill>
          <a:latin typeface="Calibri"/>
        </a:defRPr>
      </a:lvl4pPr>
      <a:lvl5pPr algn="ctr">
        <a:spcBef>
          <a:spcPts val="0"/>
        </a:spcBef>
        <a:spcAft>
          <a:spcPts val="0"/>
        </a:spcAft>
        <a:defRPr sz="4400">
          <a:solidFill>
            <a:schemeClr val="tx1"/>
          </a:solidFill>
          <a:latin typeface="Calibri"/>
        </a:defRPr>
      </a:lvl5pPr>
      <a:lvl6pPr marL="457200" algn="ctr">
        <a:spcBef>
          <a:spcPts val="0"/>
        </a:spcBef>
        <a:spcAft>
          <a:spcPts val="0"/>
        </a:spcAft>
        <a:defRPr sz="4400">
          <a:solidFill>
            <a:schemeClr val="tx1"/>
          </a:solidFill>
          <a:latin typeface="Calibri"/>
        </a:defRPr>
      </a:lvl6pPr>
      <a:lvl7pPr marL="914400" algn="ctr">
        <a:spcBef>
          <a:spcPts val="0"/>
        </a:spcBef>
        <a:spcAft>
          <a:spcPts val="0"/>
        </a:spcAft>
        <a:defRPr sz="4400">
          <a:solidFill>
            <a:schemeClr val="tx1"/>
          </a:solidFill>
          <a:latin typeface="Calibri"/>
        </a:defRPr>
      </a:lvl7pPr>
      <a:lvl8pPr marL="1371600" algn="ctr">
        <a:spcBef>
          <a:spcPts val="0"/>
        </a:spcBef>
        <a:spcAft>
          <a:spcPts val="0"/>
        </a:spcAft>
        <a:defRPr sz="4400">
          <a:solidFill>
            <a:schemeClr val="tx1"/>
          </a:solidFill>
          <a:latin typeface="Calibri"/>
        </a:defRPr>
      </a:lvl8pPr>
      <a:lvl9pPr marL="1828800" algn="ctr">
        <a:spcBef>
          <a:spcPts val="0"/>
        </a:spcBef>
        <a:spcAft>
          <a:spcPts val="0"/>
        </a:spcAft>
        <a:defRPr sz="4400">
          <a:solidFill>
            <a:schemeClr val="tx1"/>
          </a:solidFill>
          <a:latin typeface="Calibri"/>
        </a:defRPr>
      </a:lvl9pPr>
    </p:titleStyle>
    <p:bodyStyle>
      <a:lvl1pPr marL="342900" indent="-342900" algn="l">
        <a:spcBef>
          <a:spcPts val="0"/>
        </a:spcBef>
        <a:spcAft>
          <a:spcPts val="0"/>
        </a:spcAft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>
        <a:spcBef>
          <a:spcPts val="0"/>
        </a:spcBef>
        <a:spcAft>
          <a:spcPts val="0"/>
        </a:spcAft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>
        <a:spcBef>
          <a:spcPts val="0"/>
        </a:spcBef>
        <a:spcAft>
          <a:spcPts val="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>
        <a:spcBef>
          <a:spcPts val="0"/>
        </a:spcBef>
        <a:spcAft>
          <a:spcPts val="0"/>
        </a:spcAft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>
        <a:spcBef>
          <a:spcPts val="0"/>
        </a:spcBef>
        <a:spcAft>
          <a:spcPts val="0"/>
        </a:spcAft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7.emf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3.jpg"/><Relationship Id="rId4" Type="http://schemas.openxmlformats.org/officeDocument/2006/relationships/image" Target="../media/image4.jp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5.jp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050" name="Содержимое 3" descr="Рисунок12.png"/>
          <p:cNvPicPr>
            <a:picLocks noChangeAspect="1" noGrp="1"/>
          </p:cNvPicPr>
          <p:nvPr>
            <p:ph idx="1"/>
          </p:nvPr>
        </p:nvPicPr>
        <p:blipFill>
          <a:blip r:embed="rId2"/>
          <a:srcRect l="1514" t="0" r="2272" b="2557"/>
          <a:stretch/>
        </p:blipFill>
        <p:spPr bwMode="auto">
          <a:xfrm>
            <a:off x="0" y="0"/>
            <a:ext cx="9144000" cy="6856413"/>
          </a:xfrm>
          <a:prstGeom prst="rect">
            <a:avLst/>
          </a:prstGeom>
        </p:spPr>
      </p:pic>
      <p:sp>
        <p:nvSpPr>
          <p:cNvPr id="2051" name="Заголовок 1"/>
          <p:cNvSpPr>
            <a:spLocks noGrp="1"/>
          </p:cNvSpPr>
          <p:nvPr>
            <p:ph type="title"/>
          </p:nvPr>
        </p:nvSpPr>
        <p:spPr bwMode="auto">
          <a:xfrm>
            <a:off x="395288" y="2636912"/>
            <a:ext cx="8229600" cy="3096344"/>
          </a:xfrm>
        </p:spPr>
        <p:txBody>
          <a:bodyPr/>
          <a:lstStyle/>
          <a:p>
            <a:pPr>
              <a:defRPr/>
            </a:pPr>
            <a:r>
              <a:rPr lang="ru-RU" sz="2000" b="1">
                <a:solidFill>
                  <a:srgbClr val="0000FF"/>
                </a:solidFill>
                <a:latin typeface="Georgia"/>
              </a:rPr>
              <a:t>Консультация для педагогов.</a:t>
            </a:r>
            <a:br>
              <a:rPr lang="ru-RU" sz="2000" b="1">
                <a:solidFill>
                  <a:srgbClr val="0000FF"/>
                </a:solidFill>
                <a:latin typeface="Georgia"/>
              </a:rPr>
            </a:br>
            <a:r>
              <a:rPr lang="ru-RU" sz="2000" b="1">
                <a:solidFill>
                  <a:srgbClr val="0000FF"/>
                </a:solidFill>
                <a:latin typeface="Georgia"/>
              </a:rPr>
              <a:t>«Развитие творчества в режиссёрской игре</a:t>
            </a:r>
            <a:br>
              <a:rPr lang="ru-RU" sz="2000" b="1">
                <a:solidFill>
                  <a:srgbClr val="0000FF"/>
                </a:solidFill>
                <a:latin typeface="Georgia"/>
              </a:rPr>
            </a:br>
            <a:r>
              <a:rPr lang="ru-RU" sz="2000" b="1">
                <a:solidFill>
                  <a:srgbClr val="0000FF"/>
                </a:solidFill>
                <a:latin typeface="Georgia"/>
              </a:rPr>
              <a:t> у детей дошкольного возраста </a:t>
            </a:r>
            <a:br>
              <a:rPr lang="ru-RU" sz="2000" b="1">
                <a:solidFill>
                  <a:srgbClr val="0000FF"/>
                </a:solidFill>
                <a:latin typeface="Georgia"/>
              </a:rPr>
            </a:br>
            <a:r>
              <a:rPr lang="ru-RU" sz="2000" b="1">
                <a:solidFill>
                  <a:srgbClr val="0000FF"/>
                </a:solidFill>
                <a:latin typeface="Georgia"/>
              </a:rPr>
              <a:t>в условиях реализации </a:t>
            </a:r>
            <a:br>
              <a:rPr lang="ru-RU" sz="2000" b="1">
                <a:solidFill>
                  <a:srgbClr val="0000FF"/>
                </a:solidFill>
                <a:latin typeface="Georgia"/>
              </a:rPr>
            </a:br>
            <a:r>
              <a:rPr lang="ru-RU" sz="2000" b="1">
                <a:solidFill>
                  <a:srgbClr val="0000FF"/>
                </a:solidFill>
                <a:latin typeface="Georgia"/>
              </a:rPr>
              <a:t>ФГОС ДО»</a:t>
            </a:r>
            <a:br>
              <a:rPr lang="ru-RU" sz="2000" b="1">
                <a:solidFill>
                  <a:srgbClr val="0000FF"/>
                </a:solidFill>
                <a:latin typeface="Georgia"/>
              </a:rPr>
            </a:br>
            <a:br>
              <a:rPr lang="ru-RU" sz="2000" b="1">
                <a:solidFill>
                  <a:srgbClr val="0000FF"/>
                </a:solidFill>
                <a:latin typeface="Georgia"/>
              </a:rPr>
            </a:br>
            <a:r>
              <a:rPr lang="ru-RU" sz="2000" b="1">
                <a:solidFill>
                  <a:srgbClr val="0000FF"/>
                </a:solidFill>
                <a:latin typeface="Georgia"/>
              </a:rPr>
              <a:t>  Воспитатель </a:t>
            </a:r>
            <a:br>
              <a:rPr lang="ru-RU" sz="2000" b="1">
                <a:solidFill>
                  <a:srgbClr val="0000FF"/>
                </a:solidFill>
                <a:latin typeface="Georgia"/>
              </a:rPr>
            </a:br>
            <a:r>
              <a:rPr lang="ru-RU" sz="2000" b="1">
                <a:solidFill>
                  <a:srgbClr val="0000FF"/>
                </a:solidFill>
                <a:latin typeface="Georgia"/>
              </a:rPr>
              <a:t>  Высшей категории </a:t>
            </a:r>
            <a:br>
              <a:rPr lang="ru-RU" sz="2000" b="1">
                <a:solidFill>
                  <a:srgbClr val="0000FF"/>
                </a:solidFill>
                <a:latin typeface="Georgia"/>
              </a:rPr>
            </a:br>
            <a:r>
              <a:rPr lang="ru-RU" sz="2000" b="1">
                <a:solidFill>
                  <a:srgbClr val="0000FF"/>
                </a:solidFill>
                <a:latin typeface="Georgia"/>
              </a:rPr>
              <a:t>     Теплякова </a:t>
            </a:r>
            <a:r>
              <a:rPr lang="ru-RU" sz="2000" b="1">
                <a:solidFill>
                  <a:srgbClr val="0000FF"/>
                </a:solidFill>
                <a:latin typeface="Georgia"/>
              </a:rPr>
              <a:t>О.А.</a:t>
            </a:r>
            <a:br>
              <a:rPr lang="ru-RU" sz="2000" b="1">
                <a:solidFill>
                  <a:srgbClr val="0000FF"/>
                </a:solidFill>
                <a:latin typeface="Georgia"/>
              </a:rPr>
            </a:br>
            <a:r>
              <a:rPr lang="ru-RU" sz="2000" b="1">
                <a:solidFill>
                  <a:srgbClr val="0000FF"/>
                </a:solidFill>
                <a:latin typeface="Georgia"/>
              </a:rPr>
              <a:t>МАДОУ «ДС № 478 </a:t>
            </a:r>
            <a:r>
              <a:rPr lang="ru-RU" sz="2000" b="1">
                <a:solidFill>
                  <a:srgbClr val="0000FF"/>
                </a:solidFill>
                <a:latin typeface="Georgia"/>
              </a:rPr>
              <a:t>г.Челябинск</a:t>
            </a:r>
            <a:r>
              <a:rPr lang="ru-RU" sz="2000" b="1">
                <a:solidFill>
                  <a:srgbClr val="0000FF"/>
                </a:solidFill>
                <a:latin typeface="Georgia"/>
              </a:rPr>
              <a:t>»      </a:t>
            </a:r>
            <a:br>
              <a:rPr lang="ru-RU" sz="2000" b="1">
                <a:solidFill>
                  <a:srgbClr val="0000FF"/>
                </a:solidFill>
                <a:latin typeface="Georgia"/>
              </a:rPr>
            </a:br>
            <a:r>
              <a:rPr lang="ru-RU" sz="2000" b="1">
                <a:solidFill>
                  <a:srgbClr val="0000FF"/>
                </a:solidFill>
                <a:latin typeface="Georgia"/>
              </a:rPr>
              <a:t> 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194" name="Содержимое 3" descr="Рисунок12.png"/>
          <p:cNvPicPr>
            <a:picLocks noChangeAspect="1" noGrp="1"/>
          </p:cNvPicPr>
          <p:nvPr>
            <p:ph idx="1"/>
          </p:nvPr>
        </p:nvPicPr>
        <p:blipFill>
          <a:blip r:embed="rId2"/>
          <a:srcRect l="1514" t="0" r="2272" b="2557"/>
          <a:stretch/>
        </p:blipFill>
        <p:spPr bwMode="auto">
          <a:xfrm>
            <a:off x="0" y="0"/>
            <a:ext cx="9144000" cy="6856413"/>
          </a:xfrm>
          <a:prstGeom prst="rect">
            <a:avLst/>
          </a:prstGeom>
        </p:spPr>
      </p:pic>
      <p:sp>
        <p:nvSpPr>
          <p:cNvPr id="8195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642938"/>
            <a:ext cx="8229600" cy="1500187"/>
          </a:xfrm>
        </p:spPr>
        <p:txBody>
          <a:bodyPr/>
          <a:lstStyle/>
          <a:p>
            <a:pPr>
              <a:defRPr/>
            </a:pPr>
            <a:r>
              <a:rPr lang="ru-RU" sz="3200" b="1">
                <a:latin typeface="Monotype Corsiva"/>
              </a:rPr>
              <a:t>Алгоритм к сказке </a:t>
            </a:r>
            <a:br>
              <a:rPr lang="ru-RU" sz="3200" b="1">
                <a:latin typeface="Monotype Corsiva"/>
              </a:rPr>
            </a:br>
            <a:r>
              <a:rPr lang="ru-RU" sz="3200" b="1">
                <a:latin typeface="Monotype Corsiva"/>
              </a:rPr>
              <a:t>«Три медведя»</a:t>
            </a:r>
            <a:br>
              <a:rPr lang="ru-RU" sz="3200" b="1">
                <a:latin typeface="Monotype Corsiva"/>
              </a:rPr>
            </a:br>
            <a:endParaRPr lang="ru-RU" sz="3200" b="1">
              <a:latin typeface="Monotype Corsiva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547813" y="1836107"/>
            <a:ext cx="6336554" cy="445189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074" name="Содержимое 3" descr="Рисунок12.png"/>
          <p:cNvPicPr>
            <a:picLocks noChangeAspect="1" noGrp="1"/>
          </p:cNvPicPr>
          <p:nvPr>
            <p:ph idx="1"/>
          </p:nvPr>
        </p:nvPicPr>
        <p:blipFill>
          <a:blip r:embed="rId2"/>
          <a:srcRect l="1514" t="0" r="2272" b="2557"/>
          <a:stretch/>
        </p:blipFill>
        <p:spPr bwMode="auto">
          <a:xfrm>
            <a:off x="0" y="-26988"/>
            <a:ext cx="9144000" cy="6856413"/>
          </a:xfrm>
          <a:prstGeom prst="rect">
            <a:avLst/>
          </a:prstGeom>
        </p:spPr>
      </p:pic>
      <p:sp>
        <p:nvSpPr>
          <p:cNvPr id="3075" name="Заголовок 1"/>
          <p:cNvSpPr>
            <a:spLocks noGrp="1"/>
          </p:cNvSpPr>
          <p:nvPr>
            <p:ph type="title"/>
          </p:nvPr>
        </p:nvSpPr>
        <p:spPr bwMode="auto">
          <a:xfrm>
            <a:off x="468313" y="620713"/>
            <a:ext cx="8229600" cy="1500187"/>
          </a:xfrm>
        </p:spPr>
        <p:txBody>
          <a:bodyPr/>
          <a:lstStyle/>
          <a:p>
            <a:pPr>
              <a:defRPr/>
            </a:pPr>
            <a:r>
              <a:rPr lang="ru-RU" sz="2800" b="1" i="1">
                <a:solidFill>
                  <a:srgbClr val="4E0E11"/>
                </a:solidFill>
                <a:latin typeface="Times New Roman"/>
              </a:rPr>
              <a:t>Режиссёрская игра</a:t>
            </a:r>
            <a:r>
              <a:rPr lang="ru-RU" sz="2800">
                <a:solidFill>
                  <a:srgbClr val="0000FF"/>
                </a:solidFill>
                <a:latin typeface="Monotype Corsiva"/>
              </a:rPr>
              <a:t> : </a:t>
            </a:r>
            <a:endParaRPr/>
          </a:p>
        </p:txBody>
      </p:sp>
      <p:sp>
        <p:nvSpPr>
          <p:cNvPr id="2" name="Прямоугольник 1"/>
          <p:cNvSpPr/>
          <p:nvPr/>
        </p:nvSpPr>
        <p:spPr bwMode="auto">
          <a:xfrm>
            <a:off x="1187624" y="1997839"/>
            <a:ext cx="67687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 sz="2000" b="1"/>
          </a:p>
          <a:p>
            <a:pPr>
              <a:defRPr/>
            </a:pPr>
            <a:endParaRPr lang="ru-RU" sz="2000" b="1"/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1475656" y="2413338"/>
            <a:ext cx="655272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>
                <a:solidFill>
                  <a:srgbClr val="4E0E11"/>
                </a:solidFill>
                <a:latin typeface="Times New Roman"/>
              </a:rPr>
              <a:t> </a:t>
            </a:r>
            <a:r>
              <a:rPr lang="ru-RU">
                <a:solidFill>
                  <a:srgbClr val="4E0E11"/>
                </a:solidFill>
                <a:latin typeface="Times New Roman"/>
              </a:rPr>
              <a:t> </a:t>
            </a:r>
            <a:r>
              <a:rPr lang="ru-RU" sz="2800">
                <a:solidFill>
                  <a:srgbClr val="4E0E11"/>
                </a:solidFill>
                <a:latin typeface="Times New Roman"/>
              </a:rPr>
              <a:t>Это </a:t>
            </a:r>
            <a:r>
              <a:rPr lang="ru-RU" sz="2800">
                <a:solidFill>
                  <a:srgbClr val="4E0E11"/>
                </a:solidFill>
                <a:latin typeface="Times New Roman"/>
              </a:rPr>
              <a:t>разновидность детского творчества, где присутствует воображаемая ситуация. Ребёнок в </a:t>
            </a:r>
            <a:r>
              <a:rPr lang="ru-RU" sz="2800">
                <a:solidFill>
                  <a:srgbClr val="4E0E11"/>
                </a:solidFill>
                <a:latin typeface="Times New Roman"/>
              </a:rPr>
              <a:t>таких играх </a:t>
            </a:r>
            <a:r>
              <a:rPr lang="ru-RU" sz="2800">
                <a:solidFill>
                  <a:srgbClr val="4E0E11"/>
                </a:solidFill>
                <a:latin typeface="Times New Roman"/>
              </a:rPr>
              <a:t>проявляет своё творчество и фантазию, придумывая содержание игры, определяя её участников (как правило, это игрушки и предметы).</a:t>
            </a:r>
            <a:endParaRPr lang="ru-RU" sz="28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42" name="Содержимое 3" descr="Рисунок12.png"/>
          <p:cNvPicPr>
            <a:picLocks noChangeAspect="1" noGrp="1"/>
          </p:cNvPicPr>
          <p:nvPr>
            <p:ph idx="1"/>
          </p:nvPr>
        </p:nvPicPr>
        <p:blipFill>
          <a:blip r:embed="rId2"/>
          <a:srcRect l="1514" t="0" r="2272" b="2557"/>
          <a:stretch/>
        </p:blipFill>
        <p:spPr bwMode="auto">
          <a:xfrm>
            <a:off x="-9879" y="0"/>
            <a:ext cx="9144000" cy="6856412"/>
          </a:xfrm>
          <a:prstGeom prst="rect">
            <a:avLst/>
          </a:prstGeom>
        </p:spPr>
      </p:pic>
      <p:sp>
        <p:nvSpPr>
          <p:cNvPr id="10243" name="Заголовок 1"/>
          <p:cNvSpPr>
            <a:spLocks noGrp="1"/>
          </p:cNvSpPr>
          <p:nvPr>
            <p:ph type="title"/>
          </p:nvPr>
        </p:nvSpPr>
        <p:spPr bwMode="auto">
          <a:xfrm>
            <a:off x="539750" y="908050"/>
            <a:ext cx="8229600" cy="1500188"/>
          </a:xfrm>
        </p:spPr>
        <p:txBody>
          <a:bodyPr/>
          <a:lstStyle/>
          <a:p>
            <a:pPr>
              <a:defRPr/>
            </a:pPr>
            <a:r>
              <a:rPr lang="ru-RU" sz="2000" b="1">
                <a:solidFill>
                  <a:srgbClr val="0000FF"/>
                </a:solidFill>
                <a:latin typeface="Georgia"/>
              </a:rPr>
              <a:t>Проблема</a:t>
            </a:r>
            <a:br>
              <a:rPr lang="ru-RU" sz="2000">
                <a:solidFill>
                  <a:srgbClr val="0000FF"/>
                </a:solidFill>
                <a:latin typeface="Monotype Corsiva"/>
              </a:rPr>
            </a:br>
            <a:endParaRPr lang="ru-RU" sz="2000">
              <a:solidFill>
                <a:srgbClr val="0000FF"/>
              </a:solidFill>
              <a:latin typeface="Monotype Corsiva"/>
            </a:endParaRPr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1691680" y="2413338"/>
            <a:ext cx="626469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>
                <a:solidFill>
                  <a:srgbClr val="111111"/>
                </a:solidFill>
                <a:latin typeface="Arial"/>
              </a:rPr>
              <a:t>Однообразие </a:t>
            </a:r>
            <a:r>
              <a:rPr lang="ru-RU" sz="2400">
                <a:solidFill>
                  <a:srgbClr val="111111"/>
                </a:solidFill>
                <a:latin typeface="Arial"/>
              </a:rPr>
              <a:t>сюжетов, скудный набор игровых действий, игровые диалоги также сводились к минимуму, были односложны и однообразны, практически не использовались предметы заместители и только крупные маркеры игрового пространства.</a:t>
            </a:r>
            <a:endParaRPr lang="ru-RU" sz="2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098" name="Содержимое 3" descr="Рисунок12.png"/>
          <p:cNvPicPr>
            <a:picLocks noChangeAspect="1" noGrp="1"/>
          </p:cNvPicPr>
          <p:nvPr>
            <p:ph idx="1"/>
          </p:nvPr>
        </p:nvPicPr>
        <p:blipFill>
          <a:blip r:embed="rId2"/>
          <a:srcRect l="1514" t="0" r="2272" b="2557"/>
          <a:stretch/>
        </p:blipFill>
        <p:spPr bwMode="auto">
          <a:xfrm>
            <a:off x="0" y="0"/>
            <a:ext cx="9144000" cy="6856413"/>
          </a:xfrm>
          <a:prstGeom prst="rect">
            <a:avLst/>
          </a:prstGeom>
        </p:spPr>
      </p:pic>
      <p:sp>
        <p:nvSpPr>
          <p:cNvPr id="4099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642938"/>
            <a:ext cx="8229600" cy="1500187"/>
          </a:xfrm>
        </p:spPr>
        <p:txBody>
          <a:bodyPr/>
          <a:lstStyle/>
          <a:p>
            <a:pPr>
              <a:defRPr/>
            </a:pPr>
            <a:r>
              <a:rPr lang="ru-RU">
                <a:solidFill>
                  <a:srgbClr val="0000FF"/>
                </a:solidFill>
                <a:latin typeface="Monotype Corsiva"/>
              </a:rPr>
              <a:t>Младший возраст</a:t>
            </a:r>
            <a:endParaRPr lang="ru-RU">
              <a:solidFill>
                <a:srgbClr val="0000FF"/>
              </a:solidFill>
              <a:latin typeface="Monotype Corsiva"/>
            </a:endParaRPr>
          </a:p>
        </p:txBody>
      </p:sp>
      <p:sp>
        <p:nvSpPr>
          <p:cNvPr id="4100" name="Прямоугольник 3"/>
          <p:cNvSpPr>
            <a:spLocks noChangeArrowheads="1"/>
          </p:cNvSpPr>
          <p:nvPr/>
        </p:nvSpPr>
        <p:spPr bwMode="auto">
          <a:xfrm>
            <a:off x="755650" y="2492375"/>
            <a:ext cx="74168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>
                <a:solidFill>
                  <a:srgbClr val="0000FF"/>
                </a:solidFill>
                <a:latin typeface="Monotype Corsiva"/>
              </a:rPr>
              <a:t> </a:t>
            </a:r>
            <a:endParaRPr/>
          </a:p>
          <a:p>
            <a:pPr algn="ctr">
              <a:defRPr/>
            </a:pPr>
            <a:endParaRPr lang="ru-RU" sz="3200">
              <a:solidFill>
                <a:srgbClr val="0000FF"/>
              </a:solidFill>
              <a:latin typeface="Monotype Corsiva"/>
            </a:endParaRPr>
          </a:p>
          <a:p>
            <a:pPr algn="ctr">
              <a:defRPr/>
            </a:pPr>
            <a:endParaRPr lang="ru-RU" sz="3200">
              <a:solidFill>
                <a:srgbClr val="0000FF"/>
              </a:solidFill>
              <a:latin typeface="Monotype Corsiva"/>
            </a:endParaRPr>
          </a:p>
        </p:txBody>
      </p:sp>
      <p:sp>
        <p:nvSpPr>
          <p:cNvPr id="2" name="Прямоугольник 1"/>
          <p:cNvSpPr/>
          <p:nvPr/>
        </p:nvSpPr>
        <p:spPr bwMode="auto">
          <a:xfrm>
            <a:off x="1475656" y="2492375"/>
            <a:ext cx="64087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 sz="3200"/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1475656" y="1859340"/>
            <a:ext cx="604867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 sz="2000"/>
          </a:p>
          <a:p>
            <a:pPr algn="ctr">
              <a:defRPr/>
            </a:pPr>
            <a:endParaRPr lang="ru-RU" sz="2000"/>
          </a:p>
          <a:p>
            <a:pPr algn="ctr">
              <a:defRPr/>
            </a:pPr>
            <a:endParaRPr lang="ru-RU" sz="2000"/>
          </a:p>
          <a:p>
            <a:pPr algn="ctr">
              <a:defRPr/>
            </a:pPr>
            <a:r>
              <a:rPr lang="ru-RU" sz="2000"/>
              <a:t>Маленькие </a:t>
            </a:r>
            <a:r>
              <a:rPr lang="ru-RU" sz="2000"/>
              <a:t>дети в возрасте 2-3 лет ни всегда самостоятельно способны играть в задуманные взрослыми игры. Не стоит навязывать им свой сюжет, а для начала воспитателю следует показать наглядный пример, объяснив, как играть, управляя героями и придумывая </a:t>
            </a:r>
            <a:r>
              <a:rPr lang="ru-RU" sz="2000"/>
              <a:t>сценариий</a:t>
            </a:r>
            <a:r>
              <a:rPr lang="ru-RU" sz="2000"/>
              <a:t>. Использование алгоритмов и макетов. Позволяет педагогу расшатывать сюжет.</a:t>
            </a:r>
            <a:endParaRPr lang="ru-RU" sz="2000"/>
          </a:p>
          <a:p>
            <a:pPr>
              <a:defRPr/>
            </a:pPr>
            <a:endParaRPr lang="ru-RU" sz="20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146" name="Содержимое 3" descr="Рисунок12.png"/>
          <p:cNvPicPr>
            <a:picLocks noChangeAspect="1" noGrp="1"/>
          </p:cNvPicPr>
          <p:nvPr>
            <p:ph idx="1"/>
          </p:nvPr>
        </p:nvPicPr>
        <p:blipFill>
          <a:blip r:embed="rId2"/>
          <a:srcRect l="1514" t="0" r="2272" b="2557"/>
          <a:stretch/>
        </p:blipFill>
        <p:spPr bwMode="auto">
          <a:xfrm>
            <a:off x="-42497" y="-32300"/>
            <a:ext cx="9144000" cy="6856413"/>
          </a:xfrm>
          <a:prstGeom prst="rect">
            <a:avLst/>
          </a:prstGeom>
        </p:spPr>
      </p:pic>
      <p:sp>
        <p:nvSpPr>
          <p:cNvPr id="6147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642938"/>
            <a:ext cx="8229600" cy="1500187"/>
          </a:xfrm>
        </p:spPr>
        <p:txBody>
          <a:bodyPr/>
          <a:lstStyle/>
          <a:p>
            <a:pPr>
              <a:defRPr/>
            </a:pPr>
            <a:r>
              <a:rPr lang="ru-RU">
                <a:solidFill>
                  <a:srgbClr val="0000FF"/>
                </a:solidFill>
                <a:latin typeface="Monotype Corsiva"/>
              </a:rPr>
              <a:t>Разработка </a:t>
            </a:r>
            <a:br>
              <a:rPr lang="ru-RU">
                <a:solidFill>
                  <a:srgbClr val="0000FF"/>
                </a:solidFill>
                <a:latin typeface="Monotype Corsiva"/>
              </a:rPr>
            </a:br>
            <a:r>
              <a:rPr lang="ru-RU">
                <a:solidFill>
                  <a:srgbClr val="0000FF"/>
                </a:solidFill>
                <a:latin typeface="Monotype Corsiva"/>
              </a:rPr>
              <a:t>алгоритмов:</a:t>
            </a:r>
            <a:endParaRPr/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691680" y="2276872"/>
            <a:ext cx="5995633" cy="352839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122" name="Содержимое 3" descr="Рисунок12.png"/>
          <p:cNvPicPr>
            <a:picLocks noChangeAspect="1" noGrp="1"/>
          </p:cNvPicPr>
          <p:nvPr>
            <p:ph idx="1"/>
          </p:nvPr>
        </p:nvPicPr>
        <p:blipFill>
          <a:blip r:embed="rId2"/>
          <a:srcRect l="1514" t="0" r="2272" b="2557"/>
          <a:stretch/>
        </p:blipFill>
        <p:spPr bwMode="auto">
          <a:xfrm>
            <a:off x="0" y="-39517"/>
            <a:ext cx="9144000" cy="6856413"/>
          </a:xfrm>
          <a:prstGeom prst="rect">
            <a:avLst/>
          </a:prstGeom>
        </p:spPr>
      </p:pic>
      <p:sp>
        <p:nvSpPr>
          <p:cNvPr id="5123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642938"/>
            <a:ext cx="8229600" cy="1500187"/>
          </a:xfrm>
        </p:spPr>
        <p:txBody>
          <a:bodyPr/>
          <a:lstStyle/>
          <a:p>
            <a:pPr>
              <a:defRPr/>
            </a:pPr>
            <a:r>
              <a:rPr lang="ru-RU" sz="3200">
                <a:solidFill>
                  <a:srgbClr val="FF0000"/>
                </a:solidFill>
                <a:latin typeface="Monotype Corsiva"/>
              </a:rPr>
              <a:t>инновационные </a:t>
            </a:r>
            <a:r>
              <a:rPr lang="ru-RU" sz="3200">
                <a:solidFill>
                  <a:srgbClr val="FF0000"/>
                </a:solidFill>
                <a:latin typeface="Monotype Corsiva"/>
              </a:rPr>
              <a:t>педагогические</a:t>
            </a:r>
            <a:br>
              <a:rPr lang="ru-RU" sz="3200">
                <a:solidFill>
                  <a:srgbClr val="FF0000"/>
                </a:solidFill>
                <a:latin typeface="Monotype Corsiva"/>
              </a:rPr>
            </a:br>
            <a:r>
              <a:rPr lang="ru-RU" sz="3200">
                <a:solidFill>
                  <a:srgbClr val="FF0000"/>
                </a:solidFill>
                <a:latin typeface="Monotype Corsiva"/>
              </a:rPr>
              <a:t> технологии:</a:t>
            </a:r>
            <a:br>
              <a:rPr lang="ru-RU" sz="3200">
                <a:solidFill>
                  <a:srgbClr val="FF0000"/>
                </a:solidFill>
                <a:latin typeface="Monotype Corsiva"/>
              </a:rPr>
            </a:br>
            <a:r>
              <a:rPr lang="ru-RU" sz="3200">
                <a:solidFill>
                  <a:srgbClr val="FF0000"/>
                </a:solidFill>
                <a:latin typeface="Monotype Corsiva"/>
              </a:rPr>
              <a:t>Макетирование</a:t>
            </a:r>
            <a:endParaRPr/>
          </a:p>
        </p:txBody>
      </p:sp>
      <p:sp>
        <p:nvSpPr>
          <p:cNvPr id="5124" name="Прямоугольник 4"/>
          <p:cNvSpPr>
            <a:spLocks noChangeArrowheads="1"/>
          </p:cNvSpPr>
          <p:nvPr/>
        </p:nvSpPr>
        <p:spPr bwMode="auto">
          <a:xfrm>
            <a:off x="1476375" y="2708275"/>
            <a:ext cx="70564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endParaRPr lang="ru-RU" sz="2000">
              <a:solidFill>
                <a:srgbClr val="0000FF"/>
              </a:solidFill>
              <a:latin typeface="Times New Roman"/>
              <a:cs typeface="Times New Roman"/>
            </a:endParaRPr>
          </a:p>
        </p:txBody>
      </p:sp>
      <p:sp>
        <p:nvSpPr>
          <p:cNvPr id="2" name="Прямоугольник 1"/>
          <p:cNvSpPr/>
          <p:nvPr/>
        </p:nvSpPr>
        <p:spPr bwMode="auto">
          <a:xfrm>
            <a:off x="1476375" y="2143125"/>
            <a:ext cx="64079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endParaRPr lang="ru-RU" b="1">
              <a:solidFill>
                <a:srgbClr val="000000"/>
              </a:solidFill>
              <a:latin typeface="Tahoma"/>
            </a:endParaRPr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1835696" y="2420888"/>
            <a:ext cx="63367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/>
              <a:t>Работа по созданию макетов также предполагает взаимодействие с родителями </a:t>
            </a:r>
            <a:r>
              <a:rPr lang="ru-RU"/>
              <a:t>воспитанников.</a:t>
            </a:r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rcRect l="0" t="0" r="1840" b="18080"/>
          <a:stretch/>
        </p:blipFill>
        <p:spPr bwMode="auto">
          <a:xfrm>
            <a:off x="196221" y="3388690"/>
            <a:ext cx="5040561" cy="280442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rcRect l="0" t="3462" r="1477" b="9976"/>
          <a:stretch/>
        </p:blipFill>
        <p:spPr bwMode="auto">
          <a:xfrm>
            <a:off x="5012747" y="4453627"/>
            <a:ext cx="3816424" cy="223540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218" name="Содержимое 3" descr="Рисунок12.png"/>
          <p:cNvPicPr>
            <a:picLocks noChangeAspect="1" noGrp="1"/>
          </p:cNvPicPr>
          <p:nvPr>
            <p:ph idx="1"/>
          </p:nvPr>
        </p:nvPicPr>
        <p:blipFill>
          <a:blip r:embed="rId2"/>
          <a:srcRect l="1514" t="0" r="2272" b="2557"/>
          <a:stretch/>
        </p:blipFill>
        <p:spPr bwMode="auto">
          <a:xfrm>
            <a:off x="-7231" y="-21015"/>
            <a:ext cx="9144000" cy="6856413"/>
          </a:xfrm>
          <a:prstGeom prst="rect">
            <a:avLst/>
          </a:prstGeom>
        </p:spPr>
      </p:pic>
      <p:sp>
        <p:nvSpPr>
          <p:cNvPr id="9219" name="Заголовок 1"/>
          <p:cNvSpPr>
            <a:spLocks noGrp="1"/>
          </p:cNvSpPr>
          <p:nvPr>
            <p:ph type="title"/>
          </p:nvPr>
        </p:nvSpPr>
        <p:spPr bwMode="auto">
          <a:xfrm>
            <a:off x="539750" y="908050"/>
            <a:ext cx="8229600" cy="1500188"/>
          </a:xfrm>
        </p:spPr>
        <p:txBody>
          <a:bodyPr/>
          <a:lstStyle/>
          <a:p>
            <a:pPr>
              <a:defRPr/>
            </a:pPr>
            <a:br>
              <a:rPr lang="ru-RU" sz="3200" b="1">
                <a:solidFill>
                  <a:srgbClr val="0000FF"/>
                </a:solidFill>
                <a:latin typeface="Georgia"/>
              </a:rPr>
            </a:br>
            <a:br>
              <a:rPr lang="ru-RU" sz="3200" b="1">
                <a:solidFill>
                  <a:srgbClr val="0000FF"/>
                </a:solidFill>
                <a:latin typeface="Georgia"/>
              </a:rPr>
            </a:br>
            <a:br>
              <a:rPr lang="ru-RU" sz="3200" b="1">
                <a:solidFill>
                  <a:srgbClr val="0000FF"/>
                </a:solidFill>
                <a:latin typeface="Georgia"/>
              </a:rPr>
            </a:br>
            <a:br>
              <a:rPr lang="ru-RU" sz="3200" b="1">
                <a:solidFill>
                  <a:srgbClr val="0000FF"/>
                </a:solidFill>
                <a:latin typeface="Georgia"/>
              </a:rPr>
            </a:br>
            <a:r>
              <a:rPr lang="ru-RU" sz="3200" b="1">
                <a:solidFill>
                  <a:srgbClr val="0000FF"/>
                </a:solidFill>
                <a:latin typeface="Georgia"/>
              </a:rPr>
              <a:t>Средний возраст</a:t>
            </a:r>
            <a:br>
              <a:rPr lang="ru-RU" sz="3200" b="1">
                <a:solidFill>
                  <a:srgbClr val="0000FF"/>
                </a:solidFill>
                <a:latin typeface="Georgia"/>
              </a:rPr>
            </a:br>
            <a:br>
              <a:rPr lang="ru-RU" sz="3200" b="1">
                <a:solidFill>
                  <a:srgbClr val="0000FF"/>
                </a:solidFill>
                <a:latin typeface="Georgia"/>
              </a:rPr>
            </a:br>
            <a:br>
              <a:rPr lang="ru-RU" sz="3200" b="1">
                <a:solidFill>
                  <a:srgbClr val="0000FF"/>
                </a:solidFill>
                <a:latin typeface="Georgia"/>
              </a:rPr>
            </a:br>
            <a:r>
              <a:rPr lang="ru-RU" sz="2400" b="1">
                <a:latin typeface="Georgia"/>
              </a:rPr>
              <a:t>С </a:t>
            </a:r>
            <a:r>
              <a:rPr lang="ru-RU" sz="2400" b="1">
                <a:latin typeface="Georgia"/>
              </a:rPr>
              <a:t>4 – 5 лет содержание режиссёрской игры намного разнообразнее, оно отражает содержание любимых сказок, мультфильмов, событий из личной жизни.</a:t>
            </a:r>
            <a:br>
              <a:rPr lang="ru-RU" sz="2400">
                <a:latin typeface="Monotype Corsiva"/>
              </a:rPr>
            </a:br>
            <a:endParaRPr lang="ru-RU" sz="2400">
              <a:latin typeface="Monotype Corsiva"/>
            </a:endParaRPr>
          </a:p>
        </p:txBody>
      </p:sp>
      <p:sp>
        <p:nvSpPr>
          <p:cNvPr id="9220" name="Прямоугольник 4"/>
          <p:cNvSpPr>
            <a:spLocks noChangeArrowheads="1"/>
          </p:cNvSpPr>
          <p:nvPr/>
        </p:nvSpPr>
        <p:spPr bwMode="auto">
          <a:xfrm>
            <a:off x="1547813" y="3068638"/>
            <a:ext cx="6264275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>
              <a:defRPr/>
            </a:pPr>
            <a:r>
              <a:rPr lang="ru-RU" sz="2400" b="1" u="sng">
                <a:solidFill>
                  <a:srgbClr val="0000FF"/>
                </a:solidFill>
                <a:latin typeface="Times New Roman"/>
                <a:cs typeface="Times New Roman"/>
              </a:rPr>
              <a:t>   </a:t>
            </a:r>
            <a:endParaRPr lang="ru-RU" sz="2000">
              <a:solidFill>
                <a:srgbClr val="0000FF"/>
              </a:solidFill>
              <a:latin typeface="Times New Roman"/>
              <a:cs typeface="Times New Roman"/>
            </a:endParaRPr>
          </a:p>
          <a:p>
            <a:pPr marL="342900" indent="-342900">
              <a:buFont typeface="Calibri"/>
              <a:buAutoNum type="arabicPeriod"/>
              <a:defRPr/>
            </a:pPr>
            <a:endParaRPr lang="ru-RU" sz="1400">
              <a:solidFill>
                <a:srgbClr val="0000FF"/>
              </a:solidFill>
              <a:latin typeface="Monotype Corsiva"/>
            </a:endParaRPr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1173163" y="1988840"/>
            <a:ext cx="678321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/>
              <a:buChar char="•"/>
              <a:defRPr/>
            </a:pPr>
            <a:endParaRPr lang="ru-RU" sz="1000">
              <a:solidFill>
                <a:srgbClr val="303F50"/>
              </a:solidFill>
              <a:latin typeface="Verdana"/>
            </a:endParaRPr>
          </a:p>
          <a:p>
            <a:pPr>
              <a:buFont typeface="Arial"/>
              <a:buChar char="•"/>
              <a:defRPr/>
            </a:pPr>
            <a:endParaRPr lang="ru-RU" sz="1000">
              <a:solidFill>
                <a:srgbClr val="303F50"/>
              </a:solidFill>
              <a:latin typeface="Verdana"/>
            </a:endParaRPr>
          </a:p>
          <a:p>
            <a:pPr>
              <a:buFont typeface="Arial"/>
              <a:buChar char="•"/>
              <a:defRPr/>
            </a:pPr>
            <a:endParaRPr lang="ru-RU" sz="1000">
              <a:solidFill>
                <a:srgbClr val="303F50"/>
              </a:solidFill>
              <a:latin typeface="Verdana"/>
            </a:endParaRPr>
          </a:p>
          <a:p>
            <a:pPr>
              <a:buFont typeface="Arial"/>
              <a:buChar char="•"/>
              <a:defRPr/>
            </a:pPr>
            <a:endParaRPr lang="ru-RU" sz="1000">
              <a:solidFill>
                <a:srgbClr val="303F50"/>
              </a:solidFill>
              <a:latin typeface="Verdana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4540332" y="4509120"/>
            <a:ext cx="3627919" cy="20407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218" name="Содержимое 3" descr="Рисунок12.png"/>
          <p:cNvPicPr>
            <a:picLocks noChangeAspect="1" noGrp="1"/>
          </p:cNvPicPr>
          <p:nvPr>
            <p:ph idx="1"/>
          </p:nvPr>
        </p:nvPicPr>
        <p:blipFill>
          <a:blip r:embed="rId2"/>
          <a:srcRect l="1514" t="0" r="2272" b="2557"/>
          <a:stretch/>
        </p:blipFill>
        <p:spPr bwMode="auto">
          <a:xfrm>
            <a:off x="0" y="-26988"/>
            <a:ext cx="9144000" cy="6856413"/>
          </a:xfrm>
          <a:prstGeom prst="rect">
            <a:avLst/>
          </a:prstGeom>
        </p:spPr>
      </p:pic>
      <p:sp>
        <p:nvSpPr>
          <p:cNvPr id="9219" name="Заголовок 1"/>
          <p:cNvSpPr>
            <a:spLocks noGrp="1"/>
          </p:cNvSpPr>
          <p:nvPr>
            <p:ph type="title"/>
          </p:nvPr>
        </p:nvSpPr>
        <p:spPr bwMode="auto">
          <a:xfrm>
            <a:off x="539750" y="908050"/>
            <a:ext cx="8229600" cy="1500188"/>
          </a:xfrm>
        </p:spPr>
        <p:txBody>
          <a:bodyPr/>
          <a:lstStyle/>
          <a:p>
            <a:pPr>
              <a:defRPr/>
            </a:pPr>
            <a:r>
              <a:rPr lang="ru-RU" sz="1800" b="1">
                <a:solidFill>
                  <a:srgbClr val="0000FF"/>
                </a:solidFill>
                <a:latin typeface="Georgia"/>
              </a:rPr>
              <a:t>Старший возраст</a:t>
            </a:r>
            <a:br>
              <a:rPr lang="ru-RU" sz="1800">
                <a:solidFill>
                  <a:srgbClr val="0000FF"/>
                </a:solidFill>
                <a:latin typeface="Monotype Corsiva"/>
              </a:rPr>
            </a:br>
            <a:endParaRPr lang="ru-RU" sz="3200">
              <a:solidFill>
                <a:srgbClr val="0000FF"/>
              </a:solidFill>
              <a:latin typeface="Monotype Corsiva"/>
            </a:endParaRPr>
          </a:p>
        </p:txBody>
      </p:sp>
      <p:sp>
        <p:nvSpPr>
          <p:cNvPr id="9220" name="Прямоугольник 4"/>
          <p:cNvSpPr>
            <a:spLocks noChangeArrowheads="1"/>
          </p:cNvSpPr>
          <p:nvPr/>
        </p:nvSpPr>
        <p:spPr bwMode="auto">
          <a:xfrm>
            <a:off x="1547813" y="3068638"/>
            <a:ext cx="6264275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>
              <a:defRPr/>
            </a:pPr>
            <a:r>
              <a:rPr lang="ru-RU" sz="2400" b="1" u="sng">
                <a:solidFill>
                  <a:srgbClr val="0000FF"/>
                </a:solidFill>
                <a:latin typeface="Times New Roman"/>
                <a:cs typeface="Times New Roman"/>
              </a:rPr>
              <a:t>   </a:t>
            </a:r>
            <a:endParaRPr lang="ru-RU" sz="2000">
              <a:solidFill>
                <a:srgbClr val="0000FF"/>
              </a:solidFill>
              <a:latin typeface="Times New Roman"/>
              <a:cs typeface="Times New Roman"/>
            </a:endParaRPr>
          </a:p>
          <a:p>
            <a:pPr marL="342900" indent="-342900">
              <a:buFont typeface="Calibri"/>
              <a:buAutoNum type="arabicPeriod"/>
              <a:defRPr/>
            </a:pPr>
            <a:endParaRPr lang="ru-RU" sz="1400">
              <a:solidFill>
                <a:srgbClr val="0000FF"/>
              </a:solidFill>
              <a:latin typeface="Monotype Corsiva"/>
            </a:endParaRPr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1173163" y="1988840"/>
            <a:ext cx="678321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/>
              <a:buChar char="•"/>
              <a:defRPr/>
            </a:pPr>
            <a:endParaRPr lang="ru-RU" sz="1000">
              <a:solidFill>
                <a:srgbClr val="303F50"/>
              </a:solidFill>
              <a:latin typeface="Verdana"/>
            </a:endParaRPr>
          </a:p>
          <a:p>
            <a:pPr>
              <a:buFont typeface="Arial"/>
              <a:buChar char="•"/>
              <a:defRPr/>
            </a:pPr>
            <a:endParaRPr lang="ru-RU" sz="1000">
              <a:solidFill>
                <a:srgbClr val="303F50"/>
              </a:solidFill>
              <a:latin typeface="Verdana"/>
            </a:endParaRPr>
          </a:p>
          <a:p>
            <a:pPr>
              <a:buFont typeface="Arial"/>
              <a:buChar char="•"/>
              <a:defRPr/>
            </a:pPr>
            <a:endParaRPr lang="ru-RU" sz="1000">
              <a:solidFill>
                <a:srgbClr val="303F50"/>
              </a:solidFill>
              <a:latin typeface="Verdana"/>
            </a:endParaRPr>
          </a:p>
          <a:p>
            <a:pPr>
              <a:buFont typeface="Arial"/>
              <a:buChar char="•"/>
              <a:defRPr/>
            </a:pPr>
            <a:endParaRPr lang="ru-RU" sz="1000">
              <a:solidFill>
                <a:srgbClr val="303F50"/>
              </a:solidFill>
              <a:latin typeface="Verdana"/>
            </a:endParaRPr>
          </a:p>
        </p:txBody>
      </p:sp>
      <p:sp>
        <p:nvSpPr>
          <p:cNvPr id="2" name="Прямоугольник 1"/>
          <p:cNvSpPr/>
          <p:nvPr/>
        </p:nvSpPr>
        <p:spPr bwMode="auto">
          <a:xfrm>
            <a:off x="1547813" y="2136339"/>
            <a:ext cx="597651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2000"/>
          </a:p>
          <a:p>
            <a:pPr algn="ctr">
              <a:defRPr/>
            </a:pPr>
            <a:endParaRPr lang="ru-RU" sz="2000"/>
          </a:p>
          <a:p>
            <a:pPr algn="ctr">
              <a:defRPr/>
            </a:pPr>
            <a:r>
              <a:rPr lang="ru-RU" sz="2000"/>
              <a:t>Режиссерская </a:t>
            </a:r>
            <a:r>
              <a:rPr lang="ru-RU" sz="2000"/>
              <a:t>игра в старшем дошкольном возрасте иногда может быть и коллективной. Правда, участников в ней не много - не более двух - трех. И они вместе представляют собой единое целое. Они вместе придумывают сюжет, предметно его представляют, и исполняют множество ролей.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170" name="Содержимое 3" descr="Рисунок12.png"/>
          <p:cNvPicPr>
            <a:picLocks noChangeAspect="1" noGrp="1"/>
          </p:cNvPicPr>
          <p:nvPr>
            <p:ph idx="1"/>
          </p:nvPr>
        </p:nvPicPr>
        <p:blipFill>
          <a:blip r:embed="rId2"/>
          <a:srcRect l="1514" t="0" r="2272" b="2557"/>
          <a:stretch/>
        </p:blipFill>
        <p:spPr bwMode="auto">
          <a:xfrm>
            <a:off x="0" y="0"/>
            <a:ext cx="9144000" cy="6856413"/>
          </a:xfrm>
          <a:prstGeom prst="rect">
            <a:avLst/>
          </a:prstGeom>
        </p:spPr>
      </p:pic>
      <p:sp>
        <p:nvSpPr>
          <p:cNvPr id="7171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642938"/>
            <a:ext cx="8229600" cy="1500187"/>
          </a:xfrm>
        </p:spPr>
        <p:txBody>
          <a:bodyPr/>
          <a:lstStyle/>
          <a:p>
            <a:pPr>
              <a:defRPr/>
            </a:pPr>
            <a:r>
              <a:rPr lang="ru-RU" sz="3200">
                <a:solidFill>
                  <a:srgbClr val="0000FF"/>
                </a:solidFill>
                <a:latin typeface="Monotype Corsiva"/>
              </a:rPr>
              <a:t>Алгоритмы:</a:t>
            </a:r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683702" y="2276872"/>
            <a:ext cx="5776595" cy="352823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r7-office/2024.3.2.622</Application>
  <DocSecurity>0</DocSecurity>
  <PresentationFormat>Экран (4:3)</PresentationFormat>
  <Paragraphs>0</Paragraphs>
  <Slides>10</Slides>
  <Notes>10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subject/>
  <dc:creator>Ленчик</dc:creator>
  <cp:keywords/>
  <dc:description/>
  <dc:identifier/>
  <dc:language/>
  <cp:lastModifiedBy>Аноним</cp:lastModifiedBy>
  <cp:revision>124</cp:revision>
  <dcterms:modified xsi:type="dcterms:W3CDTF">2024-12-02T18:06:01Z</dcterms:modified>
  <cp:category/>
  <cp:contentStatus/>
  <cp:version/>
</cp:coreProperties>
</file>