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7" d="100"/>
          <a:sy n="77" d="100"/>
        </p:scale>
        <p:origin x="72" y="16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E51DCC-D918-4082-A38C-B09ACA7AA41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78DDC7-451E-4391-BA32-0E050051818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aspergerchild.com/_assets/images/portfolio/port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84797" y="3351623"/>
            <a:ext cx="7884368" cy="1963222"/>
          </a:xfrm>
          <a:prstGeom prst="rect">
            <a:avLst/>
          </a:prstGeom>
          <a:noFill/>
        </p:spPr>
      </p:pic>
      <p:pic>
        <p:nvPicPr>
          <p:cNvPr id="4" name="Picture 6" descr="http://ds-478.ucoz.ru/jana_g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22835" y="1499856"/>
            <a:ext cx="2017747" cy="273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2351584" y="33265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Муниципальное автономное дошкольное образовательное учреждение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«Детский сад № 478 г. Челябинска»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6888087" y="5934670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/>
              <a:t>Годзелых</a:t>
            </a:r>
            <a:r>
              <a:rPr lang="ru-RU"/>
              <a:t> Яна Сергеевна</a:t>
            </a:r>
            <a:endParaRPr/>
          </a:p>
          <a:p>
            <a:pPr algn="ctr">
              <a:defRPr/>
            </a:pPr>
            <a:r>
              <a:rPr lang="ru-RU"/>
              <a:t>  воспитатель  высшей категории МАДОУ «ДС № 478 г. Челябинска»</a:t>
            </a:r>
            <a:endParaRPr lang="ru-RU" b="1"/>
          </a:p>
        </p:txBody>
      </p:sp>
      <p:sp>
        <p:nvSpPr>
          <p:cNvPr id="8" name="TextBox 7"/>
          <p:cNvSpPr txBox="1"/>
          <p:nvPr/>
        </p:nvSpPr>
        <p:spPr bwMode="auto">
          <a:xfrm>
            <a:off x="2840581" y="634067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6"/>
                </a:solidFill>
              </a:rPr>
              <a:t> </a:t>
            </a:r>
            <a:endParaRPr/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4563144" y="1543155"/>
            <a:ext cx="5277272" cy="15663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>
                <a:latin typeface="Arial"/>
              </a:rPr>
              <a:t>«Построение образовательного процесса с использованием ИКТ с учётом требований СанПиН»</a:t>
            </a:r>
            <a:br>
              <a:rPr lang="ru-RU" sz="3200">
                <a:solidFill>
                  <a:prstClr val="black"/>
                </a:solidFill>
                <a:latin typeface="Arial"/>
              </a:rPr>
            </a:br>
            <a:endParaRPr lang="ru-RU" sz="3200">
              <a:latin typeface="Times New Roman"/>
              <a:ea typeface="Arial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d"/>
      </p:transition>
    </mc:Choice>
    <mc:Fallback>
      <p:transition spd="med" advClick="1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  <a:defRPr/>
            </a:pPr>
            <a:r>
              <a:rPr lang="ru-RU" sz="2700">
                <a:latin typeface="Times New Roman"/>
                <a:ea typeface="Calibri"/>
                <a:cs typeface="Times New Roman"/>
              </a:rPr>
              <a:t>Сочетание ИКТ связано с двумя видами технологий: информационными и коммуникационными.</a:t>
            </a:r>
            <a:br>
              <a:rPr lang="ru-RU" sz="36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34278" y="1690688"/>
            <a:ext cx="1051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Информационная технология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На современном этапе методы, способы и средства напрямую взаимосвязаны с компьютером (компьютерные технологии).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Коммуникационные технологии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 комфортное, индивидуальное, многообразное, высокоинтеллектуальное взаимодействие объектов коммуникации.</a:t>
            </a:r>
            <a:endParaRPr lang="ru-RU" sz="200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01716" y="4450085"/>
            <a:ext cx="4588568" cy="20427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Использование компьютерных технологий помогает педагогу в работе: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74036" y="2024101"/>
            <a:ext cx="5526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привлекать пассивных слушателей к активной деятельности;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делать образовательную деятельность более наглядной и интенсивной;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формировать информационную культуру у детей;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активизировать познавательный интерес;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реализовывать личностно-ориентированный и дифференцированный подходы в обучении;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дисциплинировать самого воспитателя, формировать его интерес к работе;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активизировать мыслительные процессы (анализ, синтез, сравнение и др.);</a:t>
            </a:r>
            <a:endParaRPr lang="ru-RU" sz="200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89235" y="2646187"/>
            <a:ext cx="4380584" cy="243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ИКТ – это прежде всего: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26774" y="1562898"/>
            <a:ext cx="11449878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преобразование развивающей предметно-пространственной среды,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создание новых средств для развития детей,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использование новой наглядности,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дополнительная информация, которой по каким-либо причинам нет в печатном издании,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разнообразный иллюстративный материал, как статический, так и динамический (анимации, видеоматериалы),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в информационном обществе сетевые электронные ресурсы - это наиболее демократичный способ распространения новых педагогических идей и новых дидактических пособий, доступный педагогам независимо от места их проживания и уровня дохода,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поисковые системы сети Интернет предоставляют педагогам возможность найти практически любой материал по вопросам развития и обучения и любые фотографии и иллюстрации.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Подбор иллюстративного материала к совместной организованной деятельности педагога с детьми и для оформления стендов, группы.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Подбор дополнительного познавательного материала.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Обмен опытом, знакомство с периодикой, наработками других педагогов.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Оформление групповой документации, отчётов.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Создание презентаций в программе </a:t>
            </a:r>
            <a:r>
              <a:rPr lang="ru-RU">
                <a:latin typeface="Times New Roman"/>
                <a:ea typeface="Calibri"/>
                <a:cs typeface="Times New Roman"/>
              </a:rPr>
              <a:t>Рower</a:t>
            </a:r>
            <a:r>
              <a:rPr lang="ru-RU">
                <a:latin typeface="Times New Roman"/>
                <a:ea typeface="Calibri"/>
                <a:cs typeface="Times New Roman"/>
              </a:rPr>
              <a:t> </a:t>
            </a:r>
            <a:r>
              <a:rPr lang="ru-RU">
                <a:latin typeface="Times New Roman"/>
                <a:ea typeface="Calibri"/>
                <a:cs typeface="Times New Roman"/>
              </a:rPr>
              <a:t>Рoint</a:t>
            </a:r>
            <a:r>
              <a:rPr lang="ru-RU">
                <a:latin typeface="Times New Roman"/>
                <a:ea typeface="Calibri"/>
                <a:cs typeface="Times New Roman"/>
              </a:rPr>
              <a:t> для повышения эффективности совместной организованной деятельности с детьми и педагогической компетенции родителей в процессе проведения родительских собраний.</a:t>
            </a:r>
            <a:endParaRPr lang="ru-RU" sz="14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76269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>
                <a:latin typeface="Times New Roman"/>
                <a:cs typeface="Times New Roman"/>
              </a:rPr>
              <a:t>Санитарно-эпидемиологические требования СП 2.4.3648-20 к организациям воспитания и обучения, отдыха и оздоровления детей и молодёжи</a:t>
            </a:r>
            <a:br>
              <a:rPr lang="ru-RU" b="1"/>
            </a:br>
            <a:endParaRPr lang="ru-RU" b="1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808921" y="1874729"/>
            <a:ext cx="84184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2.10 В отношении организации образовательного процесса и режима дня должны соблюдаться следующие требования: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2.10.2 работа с ЭСО  должна соответствовать гигиеническим нормативам.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При использовании ЭСО во время занятий и перемен должна проводиться гимнастика для глаз.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Для профилактики нарушений осанки во время занятий должны проводиться соответствующие физкультминутки.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При использовании ЭСО с демонстрацией обучающих фильмов, программ или иной информации, предусматривающих её фиксацию в тетрадях воспитанниками, продолжительность непрерывного использования экрана не должна превышать для детей 5-7 лет – 5-7 минут.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Общая продолжительность использования ЭСО на занятии не должна превышать для интерактивной доски 20 минут.</a:t>
            </a:r>
            <a:endParaRPr lang="ru-RU" sz="20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Санитарные правила и нормы</a:t>
            </a:r>
            <a:br>
              <a:rPr lang="ru-RU" sz="2400" b="1">
                <a:latin typeface="Times New Roman"/>
                <a:cs typeface="Times New Roman"/>
              </a:rPr>
            </a:br>
            <a:r>
              <a:rPr lang="ru-RU" sz="2400" b="1">
                <a:latin typeface="Times New Roman"/>
                <a:cs typeface="Times New Roman"/>
              </a:rPr>
              <a:t>СанПиН 1.2.3685-21</a:t>
            </a:r>
            <a:br>
              <a:rPr lang="ru-RU" sz="2400" b="1">
                <a:latin typeface="Times New Roman"/>
                <a:cs typeface="Times New Roman"/>
              </a:rPr>
            </a:br>
            <a:r>
              <a:rPr lang="ru-RU" sz="2400" b="1">
                <a:latin typeface="Times New Roman"/>
                <a:cs typeface="Times New Roman"/>
              </a:rPr>
              <a:t>«Гигиенические нормативы и требования к обеспечению безопасности и (или) безвредности для человека факторов среды обитания»</a:t>
            </a:r>
            <a:br>
              <a:rPr lang="ru-RU" sz="2000" b="1">
                <a:solidFill>
                  <a:srgbClr val="444444"/>
                </a:solidFill>
                <a:latin typeface="Arial"/>
              </a:rPr>
            </a:br>
            <a:endParaRPr lang="ru-RU" sz="20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ru-RU" b="1">
                <a:solidFill>
                  <a:srgbClr val="444444"/>
                </a:solidFill>
                <a:latin typeface="Arial"/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Нормативы размера экрана электронных средств обучения</a:t>
            </a:r>
            <a:endParaRPr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166730" y="3064034"/>
          <a:ext cx="8090453" cy="298889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4520449"/>
                <a:gridCol w="3570004"/>
              </a:tblGrid>
              <a:tr h="267300">
                <a:tc>
                  <a:txBody>
                    <a:bodyPr/>
                    <a:p>
                      <a:pPr algn="ctr">
                        <a:defRPr/>
                      </a:pPr>
                      <a:endParaRPr lang="ru-RU" sz="1100"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10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8039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Электронные средства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Диагональ экрана, дюйм/см, не менее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</a:tr>
              <a:tr h="68039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Интерактивная доска (интерактивная панель)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65/165,1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</a:tr>
              <a:tr h="68039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Монитор персонального компьютера, ноутбука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15,6/39,6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</a:tr>
              <a:tr h="34020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Ноутбук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14,0/35,6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</a:tr>
              <a:tr h="34020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Планшет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10,5/26,6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ru-RU">
              <a:solidFill>
                <a:srgbClr val="444444"/>
              </a:solidFill>
              <a:latin typeface="Arial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   </a:t>
            </a:r>
            <a:r>
              <a:rPr lang="ru-RU" sz="2200">
                <a:latin typeface="Times New Roman"/>
                <a:ea typeface="Calibri"/>
                <a:cs typeface="Times New Roman"/>
              </a:rPr>
              <a:t> 186. Для определения продолжительности использования интерактивной доски (панели) на уроке рассчитывается суммарное время ее использования на занятии.</a:t>
            </a:r>
            <a:endParaRPr lang="ru-RU" sz="220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  <a:defRPr/>
            </a:pPr>
            <a:r>
              <a:rPr lang="ru-RU" sz="2200">
                <a:latin typeface="Times New Roman"/>
                <a:ea typeface="Calibri"/>
                <a:cs typeface="Times New Roman"/>
              </a:rPr>
              <a:t>187. Для вычисления продолжительности использования электронного средства обучения (ЭСО) индивидуального пользования определяется непрерывная продолжительность их использования на занятии.</a:t>
            </a:r>
            <a:endParaRPr lang="ru-RU" sz="220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  <a:defRPr/>
            </a:pPr>
            <a:r>
              <a:rPr lang="ru-RU" sz="2200">
                <a:latin typeface="Times New Roman"/>
                <a:ea typeface="Calibri"/>
                <a:cs typeface="Times New Roman"/>
              </a:rPr>
              <a:t>188. При использовании 2-х и более ЭСО суммарное время работы с ними не должно превышать максимума по одному из них.</a:t>
            </a:r>
            <a:endParaRPr lang="ru-RU" sz="2200">
              <a:latin typeface="Calibri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  <a:defRPr/>
            </a:pPr>
            <a:r>
              <a:rPr lang="ru-RU" sz="2200">
                <a:latin typeface="Times New Roman"/>
                <a:ea typeface="Calibri"/>
                <a:cs typeface="Times New Roman"/>
              </a:rPr>
              <a:t>189. Для детей 6-7 лет использование ноутбуков возможно при наличии дополнительной клавиатуры.</a:t>
            </a:r>
            <a:endParaRPr lang="ru-RU" sz="2200">
              <a:latin typeface="Calibri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700" b="1">
                <a:latin typeface="Times New Roman"/>
                <a:ea typeface="Calibri"/>
                <a:cs typeface="Times New Roman"/>
              </a:rPr>
              <a:t>Продолжительность использования ЭСО</a:t>
            </a:r>
            <a:br>
              <a:rPr lang="ru-RU" sz="3600">
                <a:latin typeface="Calibri"/>
                <a:ea typeface="Calibri"/>
                <a:cs typeface="Times New Roman"/>
              </a:rPr>
            </a:br>
            <a:r>
              <a:rPr lang="ru-RU">
                <a:latin typeface="Times New Roman"/>
                <a:ea typeface="Calibri"/>
                <a:cs typeface="Times New Roman"/>
              </a:rPr>
              <a:t>     </a:t>
            </a:r>
            <a:br>
              <a:rPr lang="ru-RU" sz="36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40256" y="1763484"/>
            <a:ext cx="7351205" cy="4422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268" y="2530959"/>
            <a:ext cx="2649192" cy="26491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образовательного процесса с использованием ИКТ с учётом требований СанПиН</dc:title>
  <dc:subject/>
  <dc:creator>Пользователь</dc:creator>
  <cp:keywords/>
  <dc:description/>
  <dc:identifier/>
  <dc:language/>
  <cp:lastModifiedBy>Аноним</cp:lastModifiedBy>
  <cp:revision>13</cp:revision>
  <dcterms:created xsi:type="dcterms:W3CDTF">2022-01-26T08:32:02Z</dcterms:created>
  <dcterms:modified xsi:type="dcterms:W3CDTF">2024-12-02T18:05:01Z</dcterms:modified>
  <cp:category/>
  <cp:contentStatus/>
  <cp:version/>
</cp:coreProperties>
</file>